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7"/>
    <p:sldId id="257" r:id="rId18"/>
    <p:sldId id="258" r:id="rId19"/>
    <p:sldId id="259" r:id="rId20"/>
    <p:sldId id="260" r:id="rId21"/>
    <p:sldId id="261" r:id="rId22"/>
    <p:sldId id="262" r:id="rId23"/>
    <p:sldId id="263" r:id="rId24"/>
    <p:sldId id="264" r:id="rId25"/>
    <p:sldId id="265" r:id="rId26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Poppins Bold" charset="1" panose="02000000000000000000"/>
      <p:regular r:id="rId10"/>
    </p:embeddedFont>
    <p:embeddedFont>
      <p:font typeface="Open Sans Extra Bold" charset="1" panose="020B0906030804020204"/>
      <p:regular r:id="rId11"/>
    </p:embeddedFont>
    <p:embeddedFont>
      <p:font typeface="Open Sans Extra Bold Italics" charset="1" panose="020B0906030804020204"/>
      <p:regular r:id="rId12"/>
    </p:embeddedFont>
    <p:embeddedFont>
      <p:font typeface="Inter" charset="1" panose="020B0502030000000004"/>
      <p:regular r:id="rId13"/>
    </p:embeddedFont>
    <p:embeddedFont>
      <p:font typeface="Inter Bold" charset="1" panose="020B0802030000000004"/>
      <p:regular r:id="rId14"/>
    </p:embeddedFont>
    <p:embeddedFont>
      <p:font typeface="Inter Italics" charset="1" panose="020B0502030000000004"/>
      <p:regular r:id="rId15"/>
    </p:embeddedFont>
    <p:embeddedFont>
      <p:font typeface="Inter Bold Italics" charset="1" panose="020B0802030000000004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slides/slide1.xml" Type="http://schemas.openxmlformats.org/officeDocument/2006/relationships/slide"/><Relationship Id="rId18" Target="slides/slide2.xml" Type="http://schemas.openxmlformats.org/officeDocument/2006/relationships/slide"/><Relationship Id="rId19" Target="slides/slide3.xml" Type="http://schemas.openxmlformats.org/officeDocument/2006/relationships/slide"/><Relationship Id="rId2" Target="presProps.xml" Type="http://schemas.openxmlformats.org/officeDocument/2006/relationships/presProps"/><Relationship Id="rId20" Target="slides/slide4.xml" Type="http://schemas.openxmlformats.org/officeDocument/2006/relationships/slide"/><Relationship Id="rId21" Target="slides/slide5.xml" Type="http://schemas.openxmlformats.org/officeDocument/2006/relationships/slide"/><Relationship Id="rId22" Target="slides/slide6.xml" Type="http://schemas.openxmlformats.org/officeDocument/2006/relationships/slide"/><Relationship Id="rId23" Target="slides/slide7.xml" Type="http://schemas.openxmlformats.org/officeDocument/2006/relationships/slide"/><Relationship Id="rId24" Target="slides/slide8.xml" Type="http://schemas.openxmlformats.org/officeDocument/2006/relationships/slide"/><Relationship Id="rId25" Target="slides/slide9.xml" Type="http://schemas.openxmlformats.org/officeDocument/2006/relationships/slide"/><Relationship Id="rId26" Target="slides/slide10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Relationship Id="rId4" Target="../media/image12.png" Type="http://schemas.openxmlformats.org/officeDocument/2006/relationships/image"/><Relationship Id="rId5" Target="../media/image13.svg" Type="http://schemas.openxmlformats.org/officeDocument/2006/relationships/image"/><Relationship Id="rId6" Target="../media/image14.png" Type="http://schemas.openxmlformats.org/officeDocument/2006/relationships/image"/><Relationship Id="rId7" Target="../media/image15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20.png" Type="http://schemas.openxmlformats.org/officeDocument/2006/relationships/image"/><Relationship Id="rId5" Target="../media/image21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9.svg" Type="http://schemas.openxmlformats.org/officeDocument/2006/relationships/image"/><Relationship Id="rId12" Target="../media/image30.png" Type="http://schemas.openxmlformats.org/officeDocument/2006/relationships/image"/><Relationship Id="rId13" Target="../media/image31.svg" Type="http://schemas.openxmlformats.org/officeDocument/2006/relationships/image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Relationship Id="rId8" Target="../media/image26.png" Type="http://schemas.openxmlformats.org/officeDocument/2006/relationships/image"/><Relationship Id="rId9" Target="../media/image27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649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3081698" y="3575957"/>
            <a:ext cx="8539482" cy="8837757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518641" y="-4895128"/>
            <a:ext cx="8539482" cy="8837757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859224" y="364671"/>
            <a:ext cx="6367195" cy="41148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2768580" y="1348351"/>
            <a:ext cx="6367195" cy="41148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14120335" y="8529798"/>
            <a:ext cx="3138965" cy="72850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649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3081698" y="3575957"/>
            <a:ext cx="8539482" cy="8837757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518641" y="-4895128"/>
            <a:ext cx="8539482" cy="8837757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5188893" y="4663051"/>
            <a:ext cx="7910215" cy="11323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80"/>
              </a:lnSpc>
            </a:pPr>
            <a:r>
              <a:rPr lang="en-US" sz="8580">
                <a:solidFill>
                  <a:srgbClr val="FFFFFF"/>
                </a:solidFill>
                <a:latin typeface="Poppins Bold"/>
              </a:rPr>
              <a:t>PV TO USD: 1:1</a:t>
            </a:r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859224" y="364671"/>
            <a:ext cx="6367195" cy="41148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2768580" y="1348351"/>
            <a:ext cx="6367195" cy="41148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14120335" y="8529798"/>
            <a:ext cx="3138965" cy="72850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649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3081698" y="3575957"/>
            <a:ext cx="8539482" cy="8837757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518641" y="-4895128"/>
            <a:ext cx="8539482" cy="8837757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6522132" y="4120126"/>
            <a:ext cx="5243736" cy="22181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80"/>
              </a:lnSpc>
            </a:pPr>
            <a:r>
              <a:rPr lang="en-US" sz="8580">
                <a:solidFill>
                  <a:srgbClr val="FFFFFF"/>
                </a:solidFill>
                <a:latin typeface="Poppins Bold"/>
              </a:rPr>
              <a:t>WEEKLY </a:t>
            </a:r>
          </a:p>
          <a:p>
            <a:pPr algn="ctr">
              <a:lnSpc>
                <a:spcPts val="8580"/>
              </a:lnSpc>
            </a:pPr>
            <a:r>
              <a:rPr lang="en-US" sz="8580">
                <a:solidFill>
                  <a:srgbClr val="FFFFFF"/>
                </a:solidFill>
                <a:latin typeface="Poppins Bold"/>
              </a:rPr>
              <a:t>PAYOUTS</a:t>
            </a:r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859224" y="364671"/>
            <a:ext cx="6367195" cy="41148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2768580" y="1348351"/>
            <a:ext cx="6367195" cy="41148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14120335" y="8529798"/>
            <a:ext cx="3138965" cy="72850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895364" y="1028700"/>
            <a:ext cx="5363936" cy="8229600"/>
            <a:chOff x="0" y="0"/>
            <a:chExt cx="2448140" cy="3756051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2448140" cy="3756051"/>
            </a:xfrm>
            <a:custGeom>
              <a:avLst/>
              <a:gdLst/>
              <a:ahLst/>
              <a:cxnLst/>
              <a:rect r="r" b="b" t="t" l="l"/>
              <a:pathLst>
                <a:path h="3756051" w="2448140">
                  <a:moveTo>
                    <a:pt x="0" y="0"/>
                  </a:moveTo>
                  <a:lnTo>
                    <a:pt x="0" y="3756051"/>
                  </a:lnTo>
                  <a:lnTo>
                    <a:pt x="2448140" y="3756051"/>
                  </a:lnTo>
                  <a:lnTo>
                    <a:pt x="2448140" y="0"/>
                  </a:lnTo>
                  <a:lnTo>
                    <a:pt x="0" y="0"/>
                  </a:lnTo>
                  <a:close/>
                  <a:moveTo>
                    <a:pt x="2387180" y="3695091"/>
                  </a:moveTo>
                  <a:lnTo>
                    <a:pt x="59690" y="3695091"/>
                  </a:lnTo>
                  <a:lnTo>
                    <a:pt x="59690" y="59690"/>
                  </a:lnTo>
                  <a:lnTo>
                    <a:pt x="2387180" y="59690"/>
                  </a:lnTo>
                  <a:lnTo>
                    <a:pt x="2387180" y="3695091"/>
                  </a:lnTo>
                  <a:close/>
                </a:path>
              </a:pathLst>
            </a:custGeom>
            <a:solidFill>
              <a:srgbClr val="1649D2"/>
            </a:solidFill>
          </p:spPr>
        </p:sp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572222" y="7741966"/>
            <a:ext cx="918637" cy="918637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572222" y="1640990"/>
            <a:ext cx="918637" cy="918637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572222" y="2626694"/>
            <a:ext cx="918637" cy="918637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605858" y="3718982"/>
            <a:ext cx="918637" cy="918637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605858" y="4684182"/>
            <a:ext cx="918637" cy="918637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605858" y="5698068"/>
            <a:ext cx="918637" cy="918637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605858" y="6711955"/>
            <a:ext cx="918637" cy="918637"/>
          </a:xfrm>
          <a:prstGeom prst="rect">
            <a:avLst/>
          </a:prstGeom>
        </p:spPr>
      </p:pic>
      <p:sp>
        <p:nvSpPr>
          <p:cNvPr name="TextBox 11" id="11"/>
          <p:cNvSpPr txBox="true"/>
          <p:nvPr/>
        </p:nvSpPr>
        <p:spPr>
          <a:xfrm rot="0">
            <a:off x="13241780" y="7758434"/>
            <a:ext cx="1753782" cy="908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500"/>
              </a:lnSpc>
            </a:pPr>
            <a:r>
              <a:rPr lang="en-US" sz="3500">
                <a:solidFill>
                  <a:srgbClr val="1649D2"/>
                </a:solidFill>
                <a:latin typeface="Inter"/>
              </a:rPr>
              <a:t>Sponsor</a:t>
            </a:r>
          </a:p>
          <a:p>
            <a:pPr algn="r">
              <a:lnSpc>
                <a:spcPts val="3500"/>
              </a:lnSpc>
            </a:pPr>
            <a:r>
              <a:rPr lang="en-US" sz="3500">
                <a:solidFill>
                  <a:srgbClr val="1649D2"/>
                </a:solidFill>
                <a:latin typeface="Inter"/>
              </a:rPr>
              <a:t>25%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241780" y="6745823"/>
            <a:ext cx="1753782" cy="908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500"/>
              </a:lnSpc>
            </a:pPr>
            <a:r>
              <a:rPr lang="en-US" sz="3500">
                <a:solidFill>
                  <a:srgbClr val="29ABE2"/>
                </a:solidFill>
                <a:latin typeface="Inter"/>
              </a:rPr>
              <a:t>LEVEL 1</a:t>
            </a:r>
          </a:p>
          <a:p>
            <a:pPr algn="r">
              <a:lnSpc>
                <a:spcPts val="3500"/>
              </a:lnSpc>
            </a:pPr>
            <a:r>
              <a:rPr lang="en-US" sz="3500">
                <a:solidFill>
                  <a:srgbClr val="29ABE2"/>
                </a:solidFill>
                <a:latin typeface="Inter"/>
              </a:rPr>
              <a:t>3%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038384" y="5731937"/>
            <a:ext cx="1957178" cy="908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500"/>
              </a:lnSpc>
            </a:pPr>
            <a:r>
              <a:rPr lang="en-US" sz="3500">
                <a:solidFill>
                  <a:srgbClr val="29ABE2"/>
                </a:solidFill>
                <a:latin typeface="Inter"/>
              </a:rPr>
              <a:t>LEVEL 2</a:t>
            </a:r>
          </a:p>
          <a:p>
            <a:pPr algn="r">
              <a:lnSpc>
                <a:spcPts val="3500"/>
              </a:lnSpc>
            </a:pPr>
            <a:r>
              <a:rPr lang="en-US" sz="3500">
                <a:solidFill>
                  <a:srgbClr val="29ABE2"/>
                </a:solidFill>
                <a:latin typeface="Inter"/>
              </a:rPr>
              <a:t>3%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038384" y="4718050"/>
            <a:ext cx="1957178" cy="908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500"/>
              </a:lnSpc>
            </a:pPr>
            <a:r>
              <a:rPr lang="en-US" sz="3500">
                <a:solidFill>
                  <a:srgbClr val="29ABE2"/>
                </a:solidFill>
                <a:latin typeface="Inter"/>
              </a:rPr>
              <a:t>LEVEL 3</a:t>
            </a:r>
          </a:p>
          <a:p>
            <a:pPr algn="r">
              <a:lnSpc>
                <a:spcPts val="3500"/>
              </a:lnSpc>
            </a:pPr>
            <a:r>
              <a:rPr lang="en-US" sz="3500">
                <a:solidFill>
                  <a:srgbClr val="29ABE2"/>
                </a:solidFill>
                <a:latin typeface="Inter"/>
              </a:rPr>
              <a:t>3%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875099" y="3752850"/>
            <a:ext cx="2120464" cy="908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500"/>
              </a:lnSpc>
            </a:pPr>
            <a:r>
              <a:rPr lang="en-US" sz="3500">
                <a:solidFill>
                  <a:srgbClr val="29ABE2"/>
                </a:solidFill>
                <a:latin typeface="Inter"/>
              </a:rPr>
              <a:t>LEVEL 4</a:t>
            </a:r>
          </a:p>
          <a:p>
            <a:pPr algn="r">
              <a:lnSpc>
                <a:spcPts val="3500"/>
              </a:lnSpc>
            </a:pPr>
            <a:r>
              <a:rPr lang="en-US" sz="3500">
                <a:solidFill>
                  <a:srgbClr val="29ABE2"/>
                </a:solidFill>
                <a:latin typeface="Inter"/>
              </a:rPr>
              <a:t>3%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875099" y="2660562"/>
            <a:ext cx="2120464" cy="908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500"/>
              </a:lnSpc>
            </a:pPr>
            <a:r>
              <a:rPr lang="en-US" sz="3500">
                <a:solidFill>
                  <a:srgbClr val="29ABE2"/>
                </a:solidFill>
                <a:latin typeface="Inter"/>
              </a:rPr>
              <a:t>LEVEL 5</a:t>
            </a:r>
          </a:p>
          <a:p>
            <a:pPr algn="r">
              <a:lnSpc>
                <a:spcPts val="3500"/>
              </a:lnSpc>
            </a:pPr>
            <a:r>
              <a:rPr lang="en-US" sz="3500">
                <a:solidFill>
                  <a:srgbClr val="29ABE2"/>
                </a:solidFill>
                <a:latin typeface="Inter"/>
              </a:rPr>
              <a:t>3%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487295" y="1674858"/>
            <a:ext cx="2508267" cy="908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500"/>
              </a:lnSpc>
            </a:pPr>
            <a:r>
              <a:rPr lang="en-US" sz="3500">
                <a:solidFill>
                  <a:srgbClr val="29ABE2"/>
                </a:solidFill>
                <a:latin typeface="Inter"/>
              </a:rPr>
              <a:t>LEVEL 6</a:t>
            </a:r>
          </a:p>
          <a:p>
            <a:pPr algn="r">
              <a:lnSpc>
                <a:spcPts val="3500"/>
              </a:lnSpc>
            </a:pPr>
            <a:r>
              <a:rPr lang="en-US" sz="3500">
                <a:solidFill>
                  <a:srgbClr val="29ABE2"/>
                </a:solidFill>
                <a:latin typeface="Inter"/>
              </a:rPr>
              <a:t>3%</a:t>
            </a:r>
          </a:p>
        </p:txBody>
      </p:sp>
      <p:grpSp>
        <p:nvGrpSpPr>
          <p:cNvPr name="Group 18" id="18"/>
          <p:cNvGrpSpPr/>
          <p:nvPr/>
        </p:nvGrpSpPr>
        <p:grpSpPr>
          <a:xfrm rot="-5400000">
            <a:off x="1383163" y="-1383163"/>
            <a:ext cx="1830284" cy="4596611"/>
            <a:chOff x="0" y="0"/>
            <a:chExt cx="2354580" cy="5913337"/>
          </a:xfrm>
        </p:grpSpPr>
        <p:sp>
          <p:nvSpPr>
            <p:cNvPr name="Freeform 19" id="19"/>
            <p:cNvSpPr/>
            <p:nvPr/>
          </p:nvSpPr>
          <p:spPr>
            <a:xfrm>
              <a:off x="0" y="0"/>
              <a:ext cx="2353310" cy="5913337"/>
            </a:xfrm>
            <a:custGeom>
              <a:avLst/>
              <a:gdLst/>
              <a:ahLst/>
              <a:cxnLst/>
              <a:rect r="r" b="b" t="t" l="l"/>
              <a:pathLst>
                <a:path h="5913337" w="2353310">
                  <a:moveTo>
                    <a:pt x="784860" y="5846027"/>
                  </a:moveTo>
                  <a:cubicBezTo>
                    <a:pt x="905510" y="5886667"/>
                    <a:pt x="1042670" y="5913337"/>
                    <a:pt x="1177290" y="5913337"/>
                  </a:cubicBezTo>
                  <a:cubicBezTo>
                    <a:pt x="1311910" y="5913337"/>
                    <a:pt x="1441450" y="5890477"/>
                    <a:pt x="1560830" y="5849837"/>
                  </a:cubicBezTo>
                  <a:cubicBezTo>
                    <a:pt x="1563370" y="5848567"/>
                    <a:pt x="1565910" y="5848567"/>
                    <a:pt x="1568450" y="5847297"/>
                  </a:cubicBezTo>
                  <a:cubicBezTo>
                    <a:pt x="2016760" y="5684737"/>
                    <a:pt x="2346960" y="5255477"/>
                    <a:pt x="2353310" y="4744460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4740848"/>
                  </a:lnTo>
                  <a:cubicBezTo>
                    <a:pt x="6350" y="5258017"/>
                    <a:pt x="331470" y="5687277"/>
                    <a:pt x="784860" y="5846027"/>
                  </a:cubicBezTo>
                  <a:close/>
                </a:path>
              </a:pathLst>
            </a:custGeom>
            <a:solidFill>
              <a:srgbClr val="29ABE2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824750" y="382082"/>
            <a:ext cx="2353436" cy="1194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46"/>
              </a:lnSpc>
            </a:pPr>
            <a:r>
              <a:rPr lang="en-US" sz="4546">
                <a:solidFill>
                  <a:srgbClr val="FFFFFF"/>
                </a:solidFill>
                <a:latin typeface="Poppins Bold"/>
              </a:rPr>
              <a:t>PAID </a:t>
            </a:r>
          </a:p>
          <a:p>
            <a:pPr>
              <a:lnSpc>
                <a:spcPts val="4546"/>
              </a:lnSpc>
            </a:pPr>
            <a:r>
              <a:rPr lang="en-US" sz="4546">
                <a:solidFill>
                  <a:srgbClr val="FFFFFF"/>
                </a:solidFill>
                <a:latin typeface="Poppins Bold"/>
              </a:rPr>
              <a:t>WEEKLY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28700" y="2860587"/>
            <a:ext cx="9495064" cy="2651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496"/>
              </a:lnSpc>
              <a:spcBef>
                <a:spcPct val="0"/>
              </a:spcBef>
            </a:pPr>
            <a:r>
              <a:rPr lang="en-US" sz="3496">
                <a:solidFill>
                  <a:srgbClr val="000000"/>
                </a:solidFill>
                <a:latin typeface="Inter"/>
              </a:rPr>
              <a:t>As a direct sponsor, you earn 25% on welcome bonuses, preferred customers, retail customers, professional customers, and new distributors. Up to 6 generations in the direct seller's up-line also earn 3%, based on rank.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647761" y="5978107"/>
            <a:ext cx="6146061" cy="27975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812"/>
              </a:lnSpc>
            </a:pPr>
            <a:r>
              <a:rPr lang="en-US" sz="16294">
                <a:solidFill>
                  <a:srgbClr val="28AAE1"/>
                </a:solidFill>
                <a:latin typeface="Poppins Bold"/>
              </a:rPr>
              <a:t>43%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28700" y="8359775"/>
            <a:ext cx="7384182" cy="898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3499">
                <a:solidFill>
                  <a:srgbClr val="2B328C"/>
                </a:solidFill>
                <a:latin typeface="Inter Bold"/>
              </a:rPr>
              <a:t>TOTAL  PAYOUT ON CUSTOMERS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3499">
                <a:solidFill>
                  <a:srgbClr val="2B328C"/>
                </a:solidFill>
                <a:latin typeface="Inter Bold"/>
              </a:rPr>
              <a:t>&amp; NEW ENROLLMENTS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649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3081698" y="3575957"/>
            <a:ext cx="8539482" cy="8837757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518641" y="-4895128"/>
            <a:ext cx="8539482" cy="8837757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6393545" y="4120126"/>
            <a:ext cx="5500911" cy="22181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80"/>
              </a:lnSpc>
            </a:pPr>
            <a:r>
              <a:rPr lang="en-US" sz="8580">
                <a:solidFill>
                  <a:srgbClr val="FFFFFF"/>
                </a:solidFill>
                <a:latin typeface="Poppins Bold"/>
              </a:rPr>
              <a:t>MONTHLY</a:t>
            </a:r>
          </a:p>
          <a:p>
            <a:pPr algn="ctr">
              <a:lnSpc>
                <a:spcPts val="8580"/>
              </a:lnSpc>
            </a:pPr>
            <a:r>
              <a:rPr lang="en-US" sz="8580">
                <a:solidFill>
                  <a:srgbClr val="FFFFFF"/>
                </a:solidFill>
                <a:latin typeface="Poppins Bold"/>
              </a:rPr>
              <a:t>PAYOUTS</a:t>
            </a:r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859224" y="364671"/>
            <a:ext cx="6367195" cy="41148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2768580" y="1348351"/>
            <a:ext cx="6367195" cy="41148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14120335" y="8529798"/>
            <a:ext cx="3138965" cy="72850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818962" y="1028700"/>
            <a:ext cx="5363936" cy="8229600"/>
            <a:chOff x="0" y="0"/>
            <a:chExt cx="7151914" cy="10972800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7151914" cy="10972800"/>
              <a:chOff x="0" y="0"/>
              <a:chExt cx="2448140" cy="3756051"/>
            </a:xfrm>
          </p:grpSpPr>
          <p:sp>
            <p:nvSpPr>
              <p:cNvPr name="Freeform 4" id="4"/>
              <p:cNvSpPr/>
              <p:nvPr/>
            </p:nvSpPr>
            <p:spPr>
              <a:xfrm>
                <a:off x="0" y="0"/>
                <a:ext cx="2448140" cy="3756051"/>
              </a:xfrm>
              <a:custGeom>
                <a:avLst/>
                <a:gdLst/>
                <a:ahLst/>
                <a:cxnLst/>
                <a:rect r="r" b="b" t="t" l="l"/>
                <a:pathLst>
                  <a:path h="3756051" w="2448140">
                    <a:moveTo>
                      <a:pt x="0" y="0"/>
                    </a:moveTo>
                    <a:lnTo>
                      <a:pt x="0" y="3756051"/>
                    </a:lnTo>
                    <a:lnTo>
                      <a:pt x="2448140" y="3756051"/>
                    </a:lnTo>
                    <a:lnTo>
                      <a:pt x="2448140" y="0"/>
                    </a:lnTo>
                    <a:lnTo>
                      <a:pt x="0" y="0"/>
                    </a:lnTo>
                    <a:close/>
                    <a:moveTo>
                      <a:pt x="2387180" y="3695091"/>
                    </a:moveTo>
                    <a:lnTo>
                      <a:pt x="59690" y="3695091"/>
                    </a:lnTo>
                    <a:lnTo>
                      <a:pt x="59690" y="59690"/>
                    </a:lnTo>
                    <a:lnTo>
                      <a:pt x="2387180" y="59690"/>
                    </a:lnTo>
                    <a:lnTo>
                      <a:pt x="2387180" y="3695091"/>
                    </a:lnTo>
                    <a:close/>
                  </a:path>
                </a:pathLst>
              </a:custGeom>
              <a:solidFill>
                <a:srgbClr val="1649D2"/>
              </a:solidFill>
            </p:spPr>
          </p:sp>
        </p:grpSp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2600873" y="4550015"/>
              <a:ext cx="1950169" cy="1252108"/>
            </a:xfrm>
            <a:prstGeom prst="rect">
              <a:avLst/>
            </a:prstGeom>
          </p:spPr>
        </p:pic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2878542" y="7543730"/>
              <a:ext cx="1357414" cy="871529"/>
            </a:xfrm>
            <a:prstGeom prst="rect">
              <a:avLst/>
            </a:prstGeom>
          </p:spPr>
        </p:pic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5004787" y="7543730"/>
              <a:ext cx="1357414" cy="871529"/>
            </a:xfrm>
            <a:prstGeom prst="rect">
              <a:avLst/>
            </a:prstGeom>
          </p:spPr>
        </p:pic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752297" y="7543730"/>
              <a:ext cx="1357414" cy="871529"/>
            </a:xfrm>
            <a:prstGeom prst="rect">
              <a:avLst/>
            </a:prstGeom>
          </p:spPr>
        </p:pic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2982172" y="1387060"/>
              <a:ext cx="1177762" cy="1372392"/>
            </a:xfrm>
            <a:prstGeom prst="rect">
              <a:avLst/>
            </a:prstGeom>
          </p:spPr>
        </p:pic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3309320" y="6016530"/>
              <a:ext cx="513659" cy="234357"/>
            </a:xfrm>
            <a:prstGeom prst="rect">
              <a:avLst/>
            </a:prstGeom>
          </p:spPr>
        </p:pic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7809973">
              <a:off x="2106606" y="5983262"/>
              <a:ext cx="513659" cy="234357"/>
            </a:xfrm>
            <a:prstGeom prst="rect">
              <a:avLst/>
            </a:prstGeom>
          </p:spPr>
        </p:pic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3595023">
              <a:off x="4519304" y="5992388"/>
              <a:ext cx="513659" cy="234357"/>
            </a:xfrm>
            <a:prstGeom prst="rect">
              <a:avLst/>
            </a:prstGeom>
          </p:spPr>
        </p:pic>
        <p:pic>
          <p:nvPicPr>
            <p:cNvPr name="Picture 13" id="13"/>
            <p:cNvPicPr>
              <a:picLocks noChangeAspect="true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3296926" y="3033483"/>
              <a:ext cx="520645" cy="237544"/>
            </a:xfrm>
            <a:prstGeom prst="rect">
              <a:avLst/>
            </a:prstGeom>
          </p:spPr>
        </p:pic>
        <p:pic>
          <p:nvPicPr>
            <p:cNvPr name="Picture 14" id="14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208720" y="9983248"/>
              <a:ext cx="481985" cy="309459"/>
            </a:xfrm>
            <a:prstGeom prst="rect">
              <a:avLst/>
            </a:prstGeom>
          </p:spPr>
        </p:pic>
        <p:pic>
          <p:nvPicPr>
            <p:cNvPr name="Picture 15" id="15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845434" y="9983248"/>
              <a:ext cx="481985" cy="309459"/>
            </a:xfrm>
            <a:prstGeom prst="rect">
              <a:avLst/>
            </a:prstGeom>
          </p:spPr>
        </p:pic>
        <p:pic>
          <p:nvPicPr>
            <p:cNvPr name="Picture 16" id="16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572006" y="9983248"/>
              <a:ext cx="481985" cy="309459"/>
            </a:xfrm>
            <a:prstGeom prst="rect">
              <a:avLst/>
            </a:prstGeom>
          </p:spPr>
        </p:pic>
        <p:pic>
          <p:nvPicPr>
            <p:cNvPr name="Picture 17" id="17"/>
            <p:cNvPicPr>
              <a:picLocks noChangeAspect="true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327827" y="8596228"/>
              <a:ext cx="206355" cy="94149"/>
            </a:xfrm>
            <a:prstGeom prst="rect">
              <a:avLst/>
            </a:prstGeom>
          </p:spPr>
        </p:pic>
        <p:pic>
          <p:nvPicPr>
            <p:cNvPr name="Picture 18" id="18"/>
            <p:cNvPicPr>
              <a:picLocks noChangeAspect="true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7809973">
              <a:off x="962919" y="8582863"/>
              <a:ext cx="206355" cy="94149"/>
            </a:xfrm>
            <a:prstGeom prst="rect">
              <a:avLst/>
            </a:prstGeom>
          </p:spPr>
        </p:pic>
        <p:pic>
          <p:nvPicPr>
            <p:cNvPr name="Picture 19" id="19"/>
            <p:cNvPicPr>
              <a:picLocks noChangeAspect="true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3595023">
              <a:off x="1695655" y="8586529"/>
              <a:ext cx="206355" cy="94149"/>
            </a:xfrm>
            <a:prstGeom prst="rect">
              <a:avLst/>
            </a:prstGeom>
          </p:spPr>
        </p:pic>
        <p:pic>
          <p:nvPicPr>
            <p:cNvPr name="Picture 20" id="20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3334965" y="9983248"/>
              <a:ext cx="481985" cy="309459"/>
            </a:xfrm>
            <a:prstGeom prst="rect">
              <a:avLst/>
            </a:prstGeom>
          </p:spPr>
        </p:pic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3971679" y="9983248"/>
              <a:ext cx="481985" cy="309459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2698251" y="9983248"/>
              <a:ext cx="481985" cy="309459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3454072" y="8596228"/>
              <a:ext cx="206355" cy="94149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7809973">
              <a:off x="3089164" y="8582863"/>
              <a:ext cx="206355" cy="94149"/>
            </a:xfrm>
            <a:prstGeom prst="rect">
              <a:avLst/>
            </a:prstGeom>
          </p:spPr>
        </p:pic>
        <p:pic>
          <p:nvPicPr>
            <p:cNvPr name="Picture 25" id="25"/>
            <p:cNvPicPr>
              <a:picLocks noChangeAspect="true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3595023">
              <a:off x="3821900" y="8586529"/>
              <a:ext cx="206355" cy="94149"/>
            </a:xfrm>
            <a:prstGeom prst="rect">
              <a:avLst/>
            </a:prstGeom>
          </p:spPr>
        </p:pic>
        <p:pic>
          <p:nvPicPr>
            <p:cNvPr name="Picture 26" id="26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5461210" y="9983248"/>
              <a:ext cx="481985" cy="309459"/>
            </a:xfrm>
            <a:prstGeom prst="rect">
              <a:avLst/>
            </a:prstGeom>
          </p:spPr>
        </p:pic>
        <p:pic>
          <p:nvPicPr>
            <p:cNvPr name="Picture 27" id="27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6097924" y="9983248"/>
              <a:ext cx="481985" cy="309459"/>
            </a:xfrm>
            <a:prstGeom prst="rect">
              <a:avLst/>
            </a:prstGeom>
          </p:spPr>
        </p:pic>
        <p:pic>
          <p:nvPicPr>
            <p:cNvPr name="Picture 28" id="28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4824496" y="9983248"/>
              <a:ext cx="481985" cy="309459"/>
            </a:xfrm>
            <a:prstGeom prst="rect">
              <a:avLst/>
            </a:prstGeom>
          </p:spPr>
        </p:pic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5580317" y="8596228"/>
              <a:ext cx="206355" cy="94149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7809973">
              <a:off x="5215409" y="8582863"/>
              <a:ext cx="206355" cy="94149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3595023">
              <a:off x="5948145" y="8586529"/>
              <a:ext cx="206355" cy="94149"/>
            </a:xfrm>
            <a:prstGeom prst="rect">
              <a:avLst/>
            </a:prstGeom>
          </p:spPr>
        </p:pic>
        <p:sp>
          <p:nvSpPr>
            <p:cNvPr name="TextBox 32" id="32"/>
            <p:cNvSpPr txBox="true"/>
            <p:nvPr/>
          </p:nvSpPr>
          <p:spPr>
            <a:xfrm rot="0">
              <a:off x="2777754" y="603893"/>
              <a:ext cx="1558991" cy="7831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>
                  <a:solidFill>
                    <a:srgbClr val="1649D2"/>
                  </a:solidFill>
                  <a:latin typeface="Inter"/>
                </a:rPr>
                <a:t>YOU</a:t>
              </a:r>
            </a:p>
          </p:txBody>
        </p:sp>
        <p:sp>
          <p:nvSpPr>
            <p:cNvPr name="TextBox 33" id="33"/>
            <p:cNvSpPr txBox="true"/>
            <p:nvPr/>
          </p:nvSpPr>
          <p:spPr>
            <a:xfrm rot="0">
              <a:off x="1841591" y="3566697"/>
              <a:ext cx="3431317" cy="7831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>
                  <a:solidFill>
                    <a:srgbClr val="1649D2"/>
                  </a:solidFill>
                  <a:latin typeface="Inter"/>
                </a:rPr>
                <a:t>$50 BONUS</a:t>
              </a:r>
            </a:p>
          </p:txBody>
        </p:sp>
        <p:sp>
          <p:nvSpPr>
            <p:cNvPr name="TextBox 34" id="34"/>
            <p:cNvSpPr txBox="true"/>
            <p:nvPr/>
          </p:nvSpPr>
          <p:spPr>
            <a:xfrm rot="0">
              <a:off x="1501439" y="6520456"/>
              <a:ext cx="4249269" cy="7831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>
                  <a:solidFill>
                    <a:srgbClr val="1649D2"/>
                  </a:solidFill>
                  <a:latin typeface="Inter"/>
                </a:rPr>
                <a:t>$250 BONUS</a:t>
              </a:r>
            </a:p>
          </p:txBody>
        </p:sp>
        <p:sp>
          <p:nvSpPr>
            <p:cNvPr name="TextBox 35" id="35"/>
            <p:cNvSpPr txBox="true"/>
            <p:nvPr/>
          </p:nvSpPr>
          <p:spPr>
            <a:xfrm rot="0">
              <a:off x="1517314" y="8946081"/>
              <a:ext cx="4332028" cy="7831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>
                  <a:solidFill>
                    <a:srgbClr val="1649D2"/>
                  </a:solidFill>
                  <a:latin typeface="Inter"/>
                </a:rPr>
                <a:t>$1500 BONUS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-5400000">
            <a:off x="1383163" y="-1383163"/>
            <a:ext cx="1830284" cy="4596611"/>
            <a:chOff x="0" y="0"/>
            <a:chExt cx="2354580" cy="5913337"/>
          </a:xfrm>
        </p:grpSpPr>
        <p:sp>
          <p:nvSpPr>
            <p:cNvPr name="Freeform 37" id="37"/>
            <p:cNvSpPr/>
            <p:nvPr/>
          </p:nvSpPr>
          <p:spPr>
            <a:xfrm>
              <a:off x="0" y="0"/>
              <a:ext cx="2353310" cy="5913337"/>
            </a:xfrm>
            <a:custGeom>
              <a:avLst/>
              <a:gdLst/>
              <a:ahLst/>
              <a:cxnLst/>
              <a:rect r="r" b="b" t="t" l="l"/>
              <a:pathLst>
                <a:path h="5913337" w="2353310">
                  <a:moveTo>
                    <a:pt x="784860" y="5846027"/>
                  </a:moveTo>
                  <a:cubicBezTo>
                    <a:pt x="905510" y="5886667"/>
                    <a:pt x="1042670" y="5913337"/>
                    <a:pt x="1177290" y="5913337"/>
                  </a:cubicBezTo>
                  <a:cubicBezTo>
                    <a:pt x="1311910" y="5913337"/>
                    <a:pt x="1441450" y="5890477"/>
                    <a:pt x="1560830" y="5849837"/>
                  </a:cubicBezTo>
                  <a:cubicBezTo>
                    <a:pt x="1563370" y="5848567"/>
                    <a:pt x="1565910" y="5848567"/>
                    <a:pt x="1568450" y="5847297"/>
                  </a:cubicBezTo>
                  <a:cubicBezTo>
                    <a:pt x="2016760" y="5684737"/>
                    <a:pt x="2346960" y="5255477"/>
                    <a:pt x="2353310" y="4744460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4740848"/>
                  </a:lnTo>
                  <a:cubicBezTo>
                    <a:pt x="6350" y="5258017"/>
                    <a:pt x="331470" y="5687277"/>
                    <a:pt x="784860" y="5846027"/>
                  </a:cubicBezTo>
                  <a:close/>
                </a:path>
              </a:pathLst>
            </a:custGeom>
            <a:solidFill>
              <a:srgbClr val="1649D2"/>
            </a:solidFill>
          </p:spPr>
        </p:sp>
      </p:grpSp>
      <p:sp>
        <p:nvSpPr>
          <p:cNvPr name="TextBox 38" id="38"/>
          <p:cNvSpPr txBox="true"/>
          <p:nvPr/>
        </p:nvSpPr>
        <p:spPr>
          <a:xfrm rot="0">
            <a:off x="824750" y="382082"/>
            <a:ext cx="2915102" cy="1194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46"/>
              </a:lnSpc>
            </a:pPr>
            <a:r>
              <a:rPr lang="en-US" sz="4546">
                <a:solidFill>
                  <a:srgbClr val="FFFFFF"/>
                </a:solidFill>
                <a:latin typeface="Poppins Bold"/>
              </a:rPr>
              <a:t>PAID </a:t>
            </a:r>
          </a:p>
          <a:p>
            <a:pPr>
              <a:lnSpc>
                <a:spcPts val="4546"/>
              </a:lnSpc>
            </a:pPr>
            <a:r>
              <a:rPr lang="en-US" sz="4546">
                <a:solidFill>
                  <a:srgbClr val="FFFFFF"/>
                </a:solidFill>
                <a:latin typeface="Poppins Bold"/>
              </a:rPr>
              <a:t>MONTHLY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028700" y="2872592"/>
            <a:ext cx="10409464" cy="3098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500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Inter"/>
              </a:rPr>
              <a:t>Place three active members (1OOPV) in the first level of your downline and earn a $50 recurring bonus. Help all of your first levels reach this same bonus, and you'll receive $250, do the same for level 3 and receive $1,500. You can build multiple PO3 organizations. You qualify for this bonus after your first 30 days as a member.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028700" y="2053442"/>
            <a:ext cx="5411688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299"/>
              </a:lnSpc>
            </a:pPr>
            <a:r>
              <a:rPr lang="en-US" sz="4499">
                <a:solidFill>
                  <a:srgbClr val="1649D2"/>
                </a:solidFill>
                <a:latin typeface="Poppins Bold"/>
              </a:rPr>
              <a:t>Power of Three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386333" y="5687694"/>
            <a:ext cx="7406486" cy="2795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819"/>
              </a:lnSpc>
            </a:pPr>
            <a:r>
              <a:rPr lang="en-US" sz="16299">
                <a:solidFill>
                  <a:srgbClr val="28AAE1"/>
                </a:solidFill>
                <a:latin typeface="Poppins Bold"/>
              </a:rPr>
              <a:t>$1,500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028700" y="8359775"/>
            <a:ext cx="8121752" cy="898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3499">
                <a:solidFill>
                  <a:srgbClr val="2B328C"/>
                </a:solidFill>
                <a:latin typeface="Inter Bold"/>
              </a:rPr>
              <a:t>PAID MONTHLY PER  COMPLETE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3499">
                <a:solidFill>
                  <a:srgbClr val="2B328C"/>
                </a:solidFill>
                <a:latin typeface="Inter Bold"/>
              </a:rPr>
              <a:t>POWER OF 3 ORGANIZATION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1383163" y="-1383163"/>
            <a:ext cx="1830284" cy="4596611"/>
            <a:chOff x="0" y="0"/>
            <a:chExt cx="2354580" cy="5913337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2353310" cy="5913337"/>
            </a:xfrm>
            <a:custGeom>
              <a:avLst/>
              <a:gdLst/>
              <a:ahLst/>
              <a:cxnLst/>
              <a:rect r="r" b="b" t="t" l="l"/>
              <a:pathLst>
                <a:path h="5913337" w="2353310">
                  <a:moveTo>
                    <a:pt x="784860" y="5846027"/>
                  </a:moveTo>
                  <a:cubicBezTo>
                    <a:pt x="905510" y="5886667"/>
                    <a:pt x="1042670" y="5913337"/>
                    <a:pt x="1177290" y="5913337"/>
                  </a:cubicBezTo>
                  <a:cubicBezTo>
                    <a:pt x="1311910" y="5913337"/>
                    <a:pt x="1441450" y="5890477"/>
                    <a:pt x="1560830" y="5849837"/>
                  </a:cubicBezTo>
                  <a:cubicBezTo>
                    <a:pt x="1563370" y="5848567"/>
                    <a:pt x="1565910" y="5848567"/>
                    <a:pt x="1568450" y="5847297"/>
                  </a:cubicBezTo>
                  <a:cubicBezTo>
                    <a:pt x="2016760" y="5684737"/>
                    <a:pt x="2346960" y="5255477"/>
                    <a:pt x="2353310" y="4744460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4740848"/>
                  </a:lnTo>
                  <a:cubicBezTo>
                    <a:pt x="6350" y="5258017"/>
                    <a:pt x="331470" y="5687277"/>
                    <a:pt x="784860" y="5846027"/>
                  </a:cubicBezTo>
                  <a:close/>
                </a:path>
              </a:pathLst>
            </a:custGeom>
            <a:solidFill>
              <a:srgbClr val="1649D2"/>
            </a:solidFill>
          </p:spPr>
        </p:sp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261723" y="6948958"/>
            <a:ext cx="1997577" cy="1747880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824750" y="382082"/>
            <a:ext cx="2915102" cy="1194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46"/>
              </a:lnSpc>
            </a:pPr>
            <a:r>
              <a:rPr lang="en-US" sz="4546">
                <a:solidFill>
                  <a:srgbClr val="FFFFFF"/>
                </a:solidFill>
                <a:latin typeface="Poppins Bold"/>
              </a:rPr>
              <a:t>PAID </a:t>
            </a:r>
          </a:p>
          <a:p>
            <a:pPr>
              <a:lnSpc>
                <a:spcPts val="4546"/>
              </a:lnSpc>
            </a:pPr>
            <a:r>
              <a:rPr lang="en-US" sz="4546">
                <a:solidFill>
                  <a:srgbClr val="FFFFFF"/>
                </a:solidFill>
                <a:latin typeface="Poppins Bold"/>
              </a:rPr>
              <a:t>MONTHLY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2192234"/>
            <a:ext cx="7843780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300"/>
              </a:lnSpc>
            </a:pPr>
            <a:r>
              <a:rPr lang="en-US" sz="4500">
                <a:solidFill>
                  <a:srgbClr val="1649D2"/>
                </a:solidFill>
                <a:latin typeface="Poppins Bold"/>
              </a:rPr>
              <a:t>Unilevel &amp; Infinity Bonus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3914775"/>
            <a:ext cx="13648719" cy="534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</a:pPr>
            <a:r>
              <a:rPr lang="en-US" sz="3500">
                <a:solidFill>
                  <a:srgbClr val="292929"/>
                </a:solidFill>
                <a:latin typeface="Inter"/>
              </a:rPr>
              <a:t>Members automatically qualify to receive 7% down three levels in this seven level plan. 3 stars and above will receive pay on all 7 levels with percentage of payouts increasing as you rank up. </a:t>
            </a:r>
          </a:p>
          <a:p>
            <a:pPr>
              <a:lnSpc>
                <a:spcPts val="4200"/>
              </a:lnSpc>
            </a:pPr>
          </a:p>
          <a:p>
            <a:pPr>
              <a:lnSpc>
                <a:spcPts val="4200"/>
              </a:lnSpc>
            </a:pPr>
            <a:r>
              <a:rPr lang="en-US" sz="3500">
                <a:solidFill>
                  <a:srgbClr val="292929"/>
                </a:solidFill>
                <a:latin typeface="Inter"/>
              </a:rPr>
              <a:t>Higher ranks also qualify for the Infinity Bonus for levels 8 and beyond. This bonus has a dollar cap amount.</a:t>
            </a:r>
          </a:p>
          <a:p>
            <a:pPr marL="755651" indent="-377825" lvl="1">
              <a:lnSpc>
                <a:spcPts val="4200"/>
              </a:lnSpc>
              <a:buFont typeface="Arial"/>
              <a:buChar char="•"/>
            </a:pPr>
            <a:r>
              <a:rPr lang="en-US" sz="3500">
                <a:solidFill>
                  <a:srgbClr val="292929"/>
                </a:solidFill>
                <a:latin typeface="Inter"/>
              </a:rPr>
              <a:t>Diamonds earn .5% with a cap of $2,500.</a:t>
            </a:r>
          </a:p>
          <a:p>
            <a:pPr marL="755651" indent="-377825" lvl="1">
              <a:lnSpc>
                <a:spcPts val="4200"/>
              </a:lnSpc>
              <a:buFont typeface="Arial"/>
              <a:buChar char="•"/>
            </a:pPr>
            <a:r>
              <a:rPr lang="en-US" sz="3500">
                <a:solidFill>
                  <a:srgbClr val="292929"/>
                </a:solidFill>
                <a:latin typeface="Inter"/>
              </a:rPr>
              <a:t>Double Diamonds earn 1% with a cap of $5,000.</a:t>
            </a:r>
          </a:p>
          <a:p>
            <a:pPr marL="755651" indent="-377825" lvl="1">
              <a:lnSpc>
                <a:spcPts val="4200"/>
              </a:lnSpc>
              <a:buFont typeface="Arial"/>
              <a:buChar char="•"/>
            </a:pPr>
            <a:r>
              <a:rPr lang="en-US" sz="3500">
                <a:solidFill>
                  <a:srgbClr val="292929"/>
                </a:solidFill>
                <a:latin typeface="Inter"/>
              </a:rPr>
              <a:t>Triple Diamonds earn 1.5% with a cap of $10,000.</a:t>
            </a:r>
          </a:p>
          <a:p>
            <a:pPr marL="755651" indent="-377825" lvl="1">
              <a:lnSpc>
                <a:spcPts val="4200"/>
              </a:lnSpc>
              <a:buFont typeface="Arial"/>
              <a:buChar char="•"/>
            </a:pPr>
            <a:r>
              <a:rPr lang="en-US" sz="3500">
                <a:solidFill>
                  <a:srgbClr val="292929"/>
                </a:solidFill>
                <a:latin typeface="Inter"/>
              </a:rPr>
              <a:t>Crowns earn 2% with a cap of $15,000.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565108" y="8886825"/>
            <a:ext cx="3694192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999"/>
              </a:lnSpc>
            </a:pPr>
            <a:r>
              <a:rPr lang="en-US" sz="2499">
                <a:solidFill>
                  <a:srgbClr val="1649D2"/>
                </a:solidFill>
                <a:latin typeface="Inter"/>
              </a:rPr>
              <a:t>View table on next slide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9AB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10390706"/>
              <a:ext cx="24384000" cy="3325294"/>
              <a:chOff x="0" y="0"/>
              <a:chExt cx="2835468" cy="386678"/>
            </a:xfrm>
          </p:grpSpPr>
          <p:sp>
            <p:nvSpPr>
              <p:cNvPr name="Freeform 4" id="4"/>
              <p:cNvSpPr/>
              <p:nvPr/>
            </p:nvSpPr>
            <p:spPr>
              <a:xfrm>
                <a:off x="0" y="0"/>
                <a:ext cx="2835468" cy="386678"/>
              </a:xfrm>
              <a:custGeom>
                <a:avLst/>
                <a:gdLst/>
                <a:ahLst/>
                <a:cxnLst/>
                <a:rect r="r" b="b" t="t" l="l"/>
                <a:pathLst>
                  <a:path h="386678" w="2835468">
                    <a:moveTo>
                      <a:pt x="0" y="0"/>
                    </a:moveTo>
                    <a:lnTo>
                      <a:pt x="2835468" y="0"/>
                    </a:lnTo>
                    <a:lnTo>
                      <a:pt x="2835468" y="386678"/>
                    </a:lnTo>
                    <a:lnTo>
                      <a:pt x="0" y="386678"/>
                    </a:lnTo>
                    <a:close/>
                  </a:path>
                </a:pathLst>
              </a:custGeom>
              <a:solidFill>
                <a:srgbClr val="1649D2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6802737" y="-4074998"/>
              <a:ext cx="9861542" cy="18569920"/>
            </a:xfrm>
            <a:prstGeom prst="rect">
              <a:avLst/>
            </a:prstGeom>
          </p:spPr>
        </p:pic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6996647" y="-4587832"/>
              <a:ext cx="10390706" cy="19566370"/>
            </a:xfrm>
            <a:prstGeom prst="rect">
              <a:avLst/>
            </a:prstGeom>
          </p:spPr>
        </p:pic>
        <p:grpSp>
          <p:nvGrpSpPr>
            <p:cNvPr name="Group 8" id="8"/>
            <p:cNvGrpSpPr/>
            <p:nvPr/>
          </p:nvGrpSpPr>
          <p:grpSpPr>
            <a:xfrm rot="0">
              <a:off x="5665338" y="212744"/>
              <a:ext cx="15334747" cy="9927989"/>
              <a:chOff x="0" y="0"/>
              <a:chExt cx="2956190" cy="1913890"/>
            </a:xfrm>
          </p:grpSpPr>
          <p:sp>
            <p:nvSpPr>
              <p:cNvPr name="Freeform 9" id="9"/>
              <p:cNvSpPr/>
              <p:nvPr/>
            </p:nvSpPr>
            <p:spPr>
              <a:xfrm>
                <a:off x="0" y="0"/>
                <a:ext cx="2956190" cy="1913890"/>
              </a:xfrm>
              <a:custGeom>
                <a:avLst/>
                <a:gdLst/>
                <a:ahLst/>
                <a:cxnLst/>
                <a:rect r="r" b="b" t="t" l="l"/>
                <a:pathLst>
                  <a:path h="1913890" w="2956190">
                    <a:moveTo>
                      <a:pt x="0" y="0"/>
                    </a:moveTo>
                    <a:lnTo>
                      <a:pt x="2956190" y="0"/>
                    </a:lnTo>
                    <a:lnTo>
                      <a:pt x="29561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6064852" y="-211955"/>
              <a:ext cx="904834" cy="1703861"/>
            </a:xfrm>
            <a:prstGeom prst="rect">
              <a:avLst/>
            </a:prstGeom>
          </p:spPr>
        </p:pic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2">
              <a:alphaModFix amt="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6064852" y="692879"/>
              <a:ext cx="904834" cy="1703861"/>
            </a:xfrm>
            <a:prstGeom prst="rect">
              <a:avLst/>
            </a:prstGeom>
          </p:spPr>
        </p:pic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2">
              <a:alphaModFix amt="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6064852" y="2502547"/>
              <a:ext cx="904834" cy="1703861"/>
            </a:xfrm>
            <a:prstGeom prst="rect">
              <a:avLst/>
            </a:prstGeom>
          </p:spPr>
        </p:pic>
        <p:pic>
          <p:nvPicPr>
            <p:cNvPr name="Picture 13" id="13"/>
            <p:cNvPicPr>
              <a:picLocks noChangeAspect="true"/>
            </p:cNvPicPr>
            <p:nvPr/>
          </p:nvPicPr>
          <p:blipFill>
            <a:blip r:embed="rId2">
              <a:alphaModFix amt="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6064852" y="4312215"/>
              <a:ext cx="904834" cy="1703861"/>
            </a:xfrm>
            <a:prstGeom prst="rect">
              <a:avLst/>
            </a:prstGeom>
          </p:spPr>
        </p:pic>
        <p:pic>
          <p:nvPicPr>
            <p:cNvPr name="Picture 14" id="14"/>
            <p:cNvPicPr>
              <a:picLocks noChangeAspect="true"/>
            </p:cNvPicPr>
            <p:nvPr/>
          </p:nvPicPr>
          <p:blipFill>
            <a:blip r:embed="rId2">
              <a:alphaModFix amt="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6064852" y="7931551"/>
              <a:ext cx="904834" cy="1703861"/>
            </a:xfrm>
            <a:prstGeom prst="rect">
              <a:avLst/>
            </a:prstGeom>
          </p:spPr>
        </p:pic>
        <p:pic>
          <p:nvPicPr>
            <p:cNvPr name="Picture 15" id="15"/>
            <p:cNvPicPr>
              <a:picLocks noChangeAspect="true"/>
            </p:cNvPicPr>
            <p:nvPr/>
          </p:nvPicPr>
          <p:blipFill>
            <a:blip r:embed="rId2">
              <a:alphaModFix amt="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6064852" y="6121883"/>
              <a:ext cx="904834" cy="1703861"/>
            </a:xfrm>
            <a:prstGeom prst="rect">
              <a:avLst/>
            </a:prstGeom>
          </p:spPr>
        </p:pic>
        <p:pic>
          <p:nvPicPr>
            <p:cNvPr name="Picture 16" id="16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7768713" y="-211955"/>
              <a:ext cx="904834" cy="1703861"/>
            </a:xfrm>
            <a:prstGeom prst="rect">
              <a:avLst/>
            </a:prstGeom>
          </p:spPr>
        </p:pic>
        <p:pic>
          <p:nvPicPr>
            <p:cNvPr name="Picture 17" id="17"/>
            <p:cNvPicPr>
              <a:picLocks noChangeAspect="true"/>
            </p:cNvPicPr>
            <p:nvPr/>
          </p:nvPicPr>
          <p:blipFill>
            <a:blip r:embed="rId2">
              <a:alphaModFix amt="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7768713" y="1597713"/>
              <a:ext cx="904834" cy="1703861"/>
            </a:xfrm>
            <a:prstGeom prst="rect">
              <a:avLst/>
            </a:prstGeom>
          </p:spPr>
        </p:pic>
        <p:pic>
          <p:nvPicPr>
            <p:cNvPr name="Picture 18" id="18"/>
            <p:cNvPicPr>
              <a:picLocks noChangeAspect="true"/>
            </p:cNvPicPr>
            <p:nvPr/>
          </p:nvPicPr>
          <p:blipFill>
            <a:blip r:embed="rId2">
              <a:alphaModFix amt="1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7768713" y="3407381"/>
              <a:ext cx="904834" cy="1703861"/>
            </a:xfrm>
            <a:prstGeom prst="rect">
              <a:avLst/>
            </a:prstGeom>
          </p:spPr>
        </p:pic>
        <p:pic>
          <p:nvPicPr>
            <p:cNvPr name="Picture 19" id="19"/>
            <p:cNvPicPr>
              <a:picLocks noChangeAspect="true"/>
            </p:cNvPicPr>
            <p:nvPr/>
          </p:nvPicPr>
          <p:blipFill>
            <a:blip r:embed="rId2">
              <a:alphaModFix amt="1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7768713" y="5217049"/>
              <a:ext cx="904834" cy="1703861"/>
            </a:xfrm>
            <a:prstGeom prst="rect">
              <a:avLst/>
            </a:prstGeom>
          </p:spPr>
        </p:pic>
        <p:pic>
          <p:nvPicPr>
            <p:cNvPr name="Picture 20" id="20"/>
            <p:cNvPicPr>
              <a:picLocks noChangeAspect="true"/>
            </p:cNvPicPr>
            <p:nvPr/>
          </p:nvPicPr>
          <p:blipFill>
            <a:blip r:embed="rId2">
              <a:alphaModFix amt="1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7768713" y="7026717"/>
              <a:ext cx="904834" cy="1703861"/>
            </a:xfrm>
            <a:prstGeom prst="rect">
              <a:avLst/>
            </a:prstGeom>
          </p:spPr>
        </p:pic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2">
              <a:alphaModFix amt="1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7768713" y="8836385"/>
              <a:ext cx="904834" cy="1703861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9472573" y="-211955"/>
              <a:ext cx="904834" cy="1703861"/>
            </a:xfrm>
            <a:prstGeom prst="rect">
              <a:avLst/>
            </a:prstGeom>
          </p:spPr>
        </p:pic>
        <p:pic>
          <p:nvPicPr>
            <p:cNvPr name="Picture 23" id="23"/>
            <p:cNvPicPr>
              <a:picLocks noChangeAspect="true"/>
            </p:cNvPicPr>
            <p:nvPr/>
          </p:nvPicPr>
          <p:blipFill>
            <a:blip r:embed="rId2">
              <a:alphaModFix amt="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9472573" y="692879"/>
              <a:ext cx="904834" cy="1703861"/>
            </a:xfrm>
            <a:prstGeom prst="rect">
              <a:avLst/>
            </a:prstGeom>
          </p:spPr>
        </p:pic>
        <p:pic>
          <p:nvPicPr>
            <p:cNvPr name="Picture 24" id="24"/>
            <p:cNvPicPr>
              <a:picLocks noChangeAspect="true"/>
            </p:cNvPicPr>
            <p:nvPr/>
          </p:nvPicPr>
          <p:blipFill>
            <a:blip r:embed="rId2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9472573" y="2502547"/>
              <a:ext cx="904834" cy="1703861"/>
            </a:xfrm>
            <a:prstGeom prst="rect">
              <a:avLst/>
            </a:prstGeom>
          </p:spPr>
        </p:pic>
        <p:pic>
          <p:nvPicPr>
            <p:cNvPr name="Picture 25" id="25"/>
            <p:cNvPicPr>
              <a:picLocks noChangeAspect="true"/>
            </p:cNvPicPr>
            <p:nvPr/>
          </p:nvPicPr>
          <p:blipFill>
            <a:blip r:embed="rId2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9472573" y="4312215"/>
              <a:ext cx="904834" cy="1703861"/>
            </a:xfrm>
            <a:prstGeom prst="rect">
              <a:avLst/>
            </a:prstGeom>
          </p:spPr>
        </p:pic>
        <p:pic>
          <p:nvPicPr>
            <p:cNvPr name="Picture 26" id="26"/>
            <p:cNvPicPr>
              <a:picLocks noChangeAspect="true"/>
            </p:cNvPicPr>
            <p:nvPr/>
          </p:nvPicPr>
          <p:blipFill>
            <a:blip r:embed="rId2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9472573" y="7931551"/>
              <a:ext cx="904834" cy="1703861"/>
            </a:xfrm>
            <a:prstGeom prst="rect">
              <a:avLst/>
            </a:prstGeom>
          </p:spPr>
        </p:pic>
        <p:pic>
          <p:nvPicPr>
            <p:cNvPr name="Picture 27" id="27"/>
            <p:cNvPicPr>
              <a:picLocks noChangeAspect="true"/>
            </p:cNvPicPr>
            <p:nvPr/>
          </p:nvPicPr>
          <p:blipFill>
            <a:blip r:embed="rId2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9472573" y="6121883"/>
              <a:ext cx="904834" cy="1703861"/>
            </a:xfrm>
            <a:prstGeom prst="rect">
              <a:avLst/>
            </a:prstGeom>
          </p:spPr>
        </p:pic>
        <p:pic>
          <p:nvPicPr>
            <p:cNvPr name="Picture 28" id="28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1176434" y="-211955"/>
              <a:ext cx="904834" cy="1703861"/>
            </a:xfrm>
            <a:prstGeom prst="rect">
              <a:avLst/>
            </a:prstGeom>
          </p:spPr>
        </p:pic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2">
              <a:alphaModFix amt="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1176434" y="1597713"/>
              <a:ext cx="904834" cy="1703861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1176434" y="3407381"/>
              <a:ext cx="904834" cy="1703861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1176434" y="5217049"/>
              <a:ext cx="904834" cy="1703861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1176434" y="7026717"/>
              <a:ext cx="904834" cy="1703861"/>
            </a:xfrm>
            <a:prstGeom prst="rect">
              <a:avLst/>
            </a:prstGeom>
          </p:spPr>
        </p:pic>
        <p:pic>
          <p:nvPicPr>
            <p:cNvPr name="Picture 33" id="33"/>
            <p:cNvPicPr>
              <a:picLocks noChangeAspect="true"/>
            </p:cNvPicPr>
            <p:nvPr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1176434" y="8836385"/>
              <a:ext cx="904834" cy="1703861"/>
            </a:xfrm>
            <a:prstGeom prst="rect">
              <a:avLst/>
            </a:prstGeom>
          </p:spPr>
        </p:pic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2880295" y="-211955"/>
              <a:ext cx="904834" cy="1703861"/>
            </a:xfrm>
            <a:prstGeom prst="rect">
              <a:avLst/>
            </a:prstGeom>
          </p:spPr>
        </p:pic>
        <p:pic>
          <p:nvPicPr>
            <p:cNvPr name="Picture 35" id="35"/>
            <p:cNvPicPr>
              <a:picLocks noChangeAspect="true"/>
            </p:cNvPicPr>
            <p:nvPr/>
          </p:nvPicPr>
          <p:blipFill>
            <a:blip r:embed="rId2">
              <a:alphaModFix amt="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2880295" y="692879"/>
              <a:ext cx="904834" cy="1703861"/>
            </a:xfrm>
            <a:prstGeom prst="rect">
              <a:avLst/>
            </a:prstGeom>
          </p:spPr>
        </p:pic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2880295" y="2502547"/>
              <a:ext cx="904834" cy="1703861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2880295" y="4312215"/>
              <a:ext cx="904834" cy="1703861"/>
            </a:xfrm>
            <a:prstGeom prst="rect">
              <a:avLst/>
            </a:prstGeom>
          </p:spPr>
        </p:pic>
        <p:pic>
          <p:nvPicPr>
            <p:cNvPr name="Picture 38" id="38"/>
            <p:cNvPicPr>
              <a:picLocks noChangeAspect="true"/>
            </p:cNvPicPr>
            <p:nvPr/>
          </p:nvPicPr>
          <p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2880295" y="7931551"/>
              <a:ext cx="904834" cy="1703861"/>
            </a:xfrm>
            <a:prstGeom prst="rect">
              <a:avLst/>
            </a:prstGeom>
          </p:spPr>
        </p:pic>
        <p:pic>
          <p:nvPicPr>
            <p:cNvPr name="Picture 39" id="39"/>
            <p:cNvPicPr>
              <a:picLocks noChangeAspect="true"/>
            </p:cNvPicPr>
            <p:nvPr/>
          </p:nvPicPr>
          <p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2880295" y="6121883"/>
              <a:ext cx="904834" cy="1703861"/>
            </a:xfrm>
            <a:prstGeom prst="rect">
              <a:avLst/>
            </a:prstGeom>
          </p:spPr>
        </p:pic>
        <p:pic>
          <p:nvPicPr>
            <p:cNvPr name="Picture 40" id="40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4584156" y="-211955"/>
              <a:ext cx="904834" cy="1703861"/>
            </a:xfrm>
            <a:prstGeom prst="rect">
              <a:avLst/>
            </a:prstGeom>
          </p:spPr>
        </p:pic>
        <p:pic>
          <p:nvPicPr>
            <p:cNvPr name="Picture 41" id="41"/>
            <p:cNvPicPr>
              <a:picLocks noChangeAspect="true"/>
            </p:cNvPicPr>
            <p:nvPr/>
          </p:nvPicPr>
          <p:blipFill>
            <a:blip r:embed="rId2">
              <a:alphaModFix amt="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4584156" y="1597713"/>
              <a:ext cx="904834" cy="1703861"/>
            </a:xfrm>
            <a:prstGeom prst="rect">
              <a:avLst/>
            </a:prstGeom>
          </p:spPr>
        </p:pic>
        <p:pic>
          <p:nvPicPr>
            <p:cNvPr name="Picture 42" id="42"/>
            <p:cNvPicPr>
              <a:picLocks noChangeAspect="true"/>
            </p:cNvPicPr>
            <p:nvPr/>
          </p:nvPicPr>
          <p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4584156" y="3407381"/>
              <a:ext cx="904834" cy="1703861"/>
            </a:xfrm>
            <a:prstGeom prst="rect">
              <a:avLst/>
            </a:prstGeom>
          </p:spPr>
        </p:pic>
        <p:pic>
          <p:nvPicPr>
            <p:cNvPr name="Picture 43" id="43"/>
            <p:cNvPicPr>
              <a:picLocks noChangeAspect="true"/>
            </p:cNvPicPr>
            <p:nvPr/>
          </p:nvPicPr>
          <p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4584156" y="5217049"/>
              <a:ext cx="904834" cy="1703861"/>
            </a:xfrm>
            <a:prstGeom prst="rect">
              <a:avLst/>
            </a:prstGeom>
          </p:spPr>
        </p:pic>
        <p:pic>
          <p:nvPicPr>
            <p:cNvPr name="Picture 44" id="44"/>
            <p:cNvPicPr>
              <a:picLocks noChangeAspect="true"/>
            </p:cNvPicPr>
            <p:nvPr/>
          </p:nvPicPr>
          <p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4584156" y="7026717"/>
              <a:ext cx="904834" cy="1703861"/>
            </a:xfrm>
            <a:prstGeom prst="rect">
              <a:avLst/>
            </a:prstGeom>
          </p:spPr>
        </p:pic>
        <p:pic>
          <p:nvPicPr>
            <p:cNvPr name="Picture 45" id="45"/>
            <p:cNvPicPr>
              <a:picLocks noChangeAspect="true"/>
            </p:cNvPicPr>
            <p:nvPr/>
          </p:nvPicPr>
          <p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4584156" y="8836385"/>
              <a:ext cx="904834" cy="1703861"/>
            </a:xfrm>
            <a:prstGeom prst="rect">
              <a:avLst/>
            </a:prstGeom>
          </p:spPr>
        </p:pic>
        <p:pic>
          <p:nvPicPr>
            <p:cNvPr name="Picture 46" id="46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6288017" y="-211955"/>
              <a:ext cx="904834" cy="1703861"/>
            </a:xfrm>
            <a:prstGeom prst="rect">
              <a:avLst/>
            </a:prstGeom>
          </p:spPr>
        </p:pic>
        <p:pic>
          <p:nvPicPr>
            <p:cNvPr name="Picture 47" id="47"/>
            <p:cNvPicPr>
              <a:picLocks noChangeAspect="true"/>
            </p:cNvPicPr>
            <p:nvPr/>
          </p:nvPicPr>
          <p:blipFill>
            <a:blip r:embed="rId2">
              <a:alphaModFix amt="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6288017" y="692879"/>
              <a:ext cx="904834" cy="1703861"/>
            </a:xfrm>
            <a:prstGeom prst="rect">
              <a:avLst/>
            </a:prstGeom>
          </p:spPr>
        </p:pic>
        <p:pic>
          <p:nvPicPr>
            <p:cNvPr name="Picture 48" id="48"/>
            <p:cNvPicPr>
              <a:picLocks noChangeAspect="true"/>
            </p:cNvPicPr>
            <p:nvPr/>
          </p:nvPicPr>
          <p:blipFill>
            <a:blip r:embed="rId2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6288017" y="2502547"/>
              <a:ext cx="904834" cy="1703861"/>
            </a:xfrm>
            <a:prstGeom prst="rect">
              <a:avLst/>
            </a:prstGeom>
          </p:spPr>
        </p:pic>
        <p:pic>
          <p:nvPicPr>
            <p:cNvPr name="Picture 49" id="49"/>
            <p:cNvPicPr>
              <a:picLocks noChangeAspect="true"/>
            </p:cNvPicPr>
            <p:nvPr/>
          </p:nvPicPr>
          <p:blipFill>
            <a:blip r:embed="rId2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6288017" y="4312215"/>
              <a:ext cx="904834" cy="1703861"/>
            </a:xfrm>
            <a:prstGeom prst="rect">
              <a:avLst/>
            </a:prstGeom>
          </p:spPr>
        </p:pic>
        <p:pic>
          <p:nvPicPr>
            <p:cNvPr name="Picture 50" id="50"/>
            <p:cNvPicPr>
              <a:picLocks noChangeAspect="true"/>
            </p:cNvPicPr>
            <p:nvPr/>
          </p:nvPicPr>
          <p:blipFill>
            <a:blip r:embed="rId2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6288017" y="7931551"/>
              <a:ext cx="904834" cy="1703861"/>
            </a:xfrm>
            <a:prstGeom prst="rect">
              <a:avLst/>
            </a:prstGeom>
          </p:spPr>
        </p:pic>
        <p:pic>
          <p:nvPicPr>
            <p:cNvPr name="Picture 51" id="51"/>
            <p:cNvPicPr>
              <a:picLocks noChangeAspect="true"/>
            </p:cNvPicPr>
            <p:nvPr/>
          </p:nvPicPr>
          <p:blipFill>
            <a:blip r:embed="rId2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6288017" y="6121883"/>
              <a:ext cx="904834" cy="1703861"/>
            </a:xfrm>
            <a:prstGeom prst="rect">
              <a:avLst/>
            </a:prstGeom>
          </p:spPr>
        </p:pic>
        <p:pic>
          <p:nvPicPr>
            <p:cNvPr name="Picture 52" id="52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7991877" y="-211955"/>
              <a:ext cx="904834" cy="1703861"/>
            </a:xfrm>
            <a:prstGeom prst="rect">
              <a:avLst/>
            </a:prstGeom>
          </p:spPr>
        </p:pic>
        <p:pic>
          <p:nvPicPr>
            <p:cNvPr name="Picture 53" id="53"/>
            <p:cNvPicPr>
              <a:picLocks noChangeAspect="true"/>
            </p:cNvPicPr>
            <p:nvPr/>
          </p:nvPicPr>
          <p:blipFill>
            <a:blip r:embed="rId2">
              <a:alphaModFix amt="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7991877" y="1597713"/>
              <a:ext cx="904834" cy="1703861"/>
            </a:xfrm>
            <a:prstGeom prst="rect">
              <a:avLst/>
            </a:prstGeom>
          </p:spPr>
        </p:pic>
        <p:pic>
          <p:nvPicPr>
            <p:cNvPr name="Picture 54" id="54"/>
            <p:cNvPicPr>
              <a:picLocks noChangeAspect="true"/>
            </p:cNvPicPr>
            <p:nvPr/>
          </p:nvPicPr>
          <p:blipFill>
            <a:blip r:embed="rId2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7991877" y="3407381"/>
              <a:ext cx="904834" cy="1703861"/>
            </a:xfrm>
            <a:prstGeom prst="rect">
              <a:avLst/>
            </a:prstGeom>
          </p:spPr>
        </p:pic>
        <p:pic>
          <p:nvPicPr>
            <p:cNvPr name="Picture 55" id="55"/>
            <p:cNvPicPr>
              <a:picLocks noChangeAspect="true"/>
            </p:cNvPicPr>
            <p:nvPr/>
          </p:nvPicPr>
          <p:blipFill>
            <a:blip r:embed="rId2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7991877" y="5217049"/>
              <a:ext cx="904834" cy="1703861"/>
            </a:xfrm>
            <a:prstGeom prst="rect">
              <a:avLst/>
            </a:prstGeom>
          </p:spPr>
        </p:pic>
        <p:pic>
          <p:nvPicPr>
            <p:cNvPr name="Picture 56" id="56"/>
            <p:cNvPicPr>
              <a:picLocks noChangeAspect="true"/>
            </p:cNvPicPr>
            <p:nvPr/>
          </p:nvPicPr>
          <p:blipFill>
            <a:blip r:embed="rId2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7991877" y="7026717"/>
              <a:ext cx="904834" cy="1703861"/>
            </a:xfrm>
            <a:prstGeom prst="rect">
              <a:avLst/>
            </a:prstGeom>
          </p:spPr>
        </p:pic>
        <p:pic>
          <p:nvPicPr>
            <p:cNvPr name="Picture 57" id="57"/>
            <p:cNvPicPr>
              <a:picLocks noChangeAspect="true"/>
            </p:cNvPicPr>
            <p:nvPr/>
          </p:nvPicPr>
          <p:blipFill>
            <a:blip r:embed="rId2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7991877" y="8836385"/>
              <a:ext cx="904834" cy="1703861"/>
            </a:xfrm>
            <a:prstGeom prst="rect">
              <a:avLst/>
            </a:prstGeom>
          </p:spPr>
        </p:pic>
        <p:pic>
          <p:nvPicPr>
            <p:cNvPr name="Picture 58" id="58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9695738" y="-211955"/>
              <a:ext cx="904834" cy="1703861"/>
            </a:xfrm>
            <a:prstGeom prst="rect">
              <a:avLst/>
            </a:prstGeom>
          </p:spPr>
        </p:pic>
        <p:pic>
          <p:nvPicPr>
            <p:cNvPr name="Picture 59" id="59"/>
            <p:cNvPicPr>
              <a:picLocks noChangeAspect="true"/>
            </p:cNvPicPr>
            <p:nvPr/>
          </p:nvPicPr>
          <p:blipFill>
            <a:blip r:embed="rId2">
              <a:alphaModFix amt="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9695738" y="692879"/>
              <a:ext cx="904834" cy="1703861"/>
            </a:xfrm>
            <a:prstGeom prst="rect">
              <a:avLst/>
            </a:prstGeom>
          </p:spPr>
        </p:pic>
        <p:pic>
          <p:nvPicPr>
            <p:cNvPr name="Picture 60" id="60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9695738" y="2502547"/>
              <a:ext cx="904834" cy="1703861"/>
            </a:xfrm>
            <a:prstGeom prst="rect">
              <a:avLst/>
            </a:prstGeom>
          </p:spPr>
        </p:pic>
        <p:pic>
          <p:nvPicPr>
            <p:cNvPr name="Picture 61" id="61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9695738" y="4312215"/>
              <a:ext cx="904834" cy="1703861"/>
            </a:xfrm>
            <a:prstGeom prst="rect">
              <a:avLst/>
            </a:prstGeom>
          </p:spPr>
        </p:pic>
        <p:pic>
          <p:nvPicPr>
            <p:cNvPr name="Picture 62" id="62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9695738" y="7931551"/>
              <a:ext cx="904834" cy="1703861"/>
            </a:xfrm>
            <a:prstGeom prst="rect">
              <a:avLst/>
            </a:prstGeom>
          </p:spPr>
        </p:pic>
        <p:pic>
          <p:nvPicPr>
            <p:cNvPr name="Picture 63" id="63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9695738" y="6121883"/>
              <a:ext cx="904834" cy="1703861"/>
            </a:xfrm>
            <a:prstGeom prst="rect">
              <a:avLst/>
            </a:prstGeom>
          </p:spPr>
        </p:pic>
        <p:sp>
          <p:nvSpPr>
            <p:cNvPr name="TextBox 64" id="64"/>
            <p:cNvSpPr txBox="true"/>
            <p:nvPr/>
          </p:nvSpPr>
          <p:spPr>
            <a:xfrm rot="0">
              <a:off x="5802916" y="557801"/>
              <a:ext cx="1428706" cy="4429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741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MEMBER</a:t>
              </a:r>
            </a:p>
          </p:txBody>
        </p:sp>
        <p:sp>
          <p:nvSpPr>
            <p:cNvPr name="TextBox 65" id="65"/>
            <p:cNvSpPr txBox="true"/>
            <p:nvPr/>
          </p:nvSpPr>
          <p:spPr>
            <a:xfrm rot="0">
              <a:off x="7506776" y="307766"/>
              <a:ext cx="1428706" cy="6929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SNR</a:t>
              </a:r>
            </a:p>
            <a:p>
              <a:pPr algn="ctr"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MEMBER</a:t>
              </a:r>
            </a:p>
          </p:txBody>
        </p:sp>
        <p:sp>
          <p:nvSpPr>
            <p:cNvPr name="TextBox 66" id="66"/>
            <p:cNvSpPr txBox="true"/>
            <p:nvPr/>
          </p:nvSpPr>
          <p:spPr>
            <a:xfrm rot="0">
              <a:off x="9494750" y="307766"/>
              <a:ext cx="860481" cy="6929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1</a:t>
              </a:r>
            </a:p>
            <a:p>
              <a:pPr algn="ctr"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STAR</a:t>
              </a:r>
            </a:p>
          </p:txBody>
        </p:sp>
        <p:sp>
          <p:nvSpPr>
            <p:cNvPr name="TextBox 67" id="67"/>
            <p:cNvSpPr txBox="true"/>
            <p:nvPr/>
          </p:nvSpPr>
          <p:spPr>
            <a:xfrm rot="0">
              <a:off x="11198610" y="307766"/>
              <a:ext cx="860481" cy="6929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2</a:t>
              </a:r>
            </a:p>
            <a:p>
              <a:pPr algn="ctr"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STAR</a:t>
              </a:r>
            </a:p>
          </p:txBody>
        </p:sp>
        <p:sp>
          <p:nvSpPr>
            <p:cNvPr name="TextBox 68" id="68"/>
            <p:cNvSpPr txBox="true"/>
            <p:nvPr/>
          </p:nvSpPr>
          <p:spPr>
            <a:xfrm rot="0">
              <a:off x="12902471" y="307766"/>
              <a:ext cx="860481" cy="6929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3</a:t>
              </a:r>
            </a:p>
            <a:p>
              <a:pPr algn="ctr"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STAR</a:t>
              </a:r>
            </a:p>
          </p:txBody>
        </p:sp>
        <p:sp>
          <p:nvSpPr>
            <p:cNvPr name="TextBox 69" id="69"/>
            <p:cNvSpPr txBox="true"/>
            <p:nvPr/>
          </p:nvSpPr>
          <p:spPr>
            <a:xfrm rot="0">
              <a:off x="14240313" y="634001"/>
              <a:ext cx="1592519" cy="3653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DIAMOND</a:t>
              </a:r>
            </a:p>
          </p:txBody>
        </p:sp>
        <p:sp>
          <p:nvSpPr>
            <p:cNvPr name="TextBox 70" id="70"/>
            <p:cNvSpPr txBox="true"/>
            <p:nvPr/>
          </p:nvSpPr>
          <p:spPr>
            <a:xfrm rot="0">
              <a:off x="15944174" y="307766"/>
              <a:ext cx="1592519" cy="6929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DOUBLE</a:t>
              </a:r>
            </a:p>
            <a:p>
              <a:pPr algn="ctr"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DIAMOND</a:t>
              </a:r>
            </a:p>
          </p:txBody>
        </p:sp>
        <p:sp>
          <p:nvSpPr>
            <p:cNvPr name="TextBox 71" id="71"/>
            <p:cNvSpPr txBox="true"/>
            <p:nvPr/>
          </p:nvSpPr>
          <p:spPr>
            <a:xfrm rot="0">
              <a:off x="17703706" y="307766"/>
              <a:ext cx="1592519" cy="6929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TRIPLE</a:t>
              </a:r>
            </a:p>
            <a:p>
              <a:pPr algn="ctr"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DIAMOND</a:t>
              </a:r>
            </a:p>
          </p:txBody>
        </p:sp>
        <p:sp>
          <p:nvSpPr>
            <p:cNvPr name="TextBox 72" id="72"/>
            <p:cNvSpPr txBox="true"/>
            <p:nvPr/>
          </p:nvSpPr>
          <p:spPr>
            <a:xfrm rot="0">
              <a:off x="19513381" y="634001"/>
              <a:ext cx="1269548" cy="3653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CROWN</a:t>
              </a:r>
            </a:p>
          </p:txBody>
        </p:sp>
        <p:sp>
          <p:nvSpPr>
            <p:cNvPr name="TextBox 73" id="73"/>
            <p:cNvSpPr txBox="true"/>
            <p:nvPr/>
          </p:nvSpPr>
          <p:spPr>
            <a:xfrm rot="0">
              <a:off x="2805141" y="1212600"/>
              <a:ext cx="2580514" cy="6929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RANK</a:t>
              </a:r>
            </a:p>
            <a:p>
              <a:pPr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REQUIREMENTS</a:t>
              </a:r>
            </a:p>
          </p:txBody>
        </p:sp>
        <p:sp>
          <p:nvSpPr>
            <p:cNvPr name="TextBox 74" id="74"/>
            <p:cNvSpPr txBox="true"/>
            <p:nvPr/>
          </p:nvSpPr>
          <p:spPr>
            <a:xfrm rot="0">
              <a:off x="2805141" y="3927102"/>
              <a:ext cx="1205093" cy="6929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LEVELS</a:t>
              </a:r>
            </a:p>
            <a:p>
              <a:pPr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1</a:t>
              </a:r>
            </a:p>
          </p:txBody>
        </p:sp>
        <p:sp>
          <p:nvSpPr>
            <p:cNvPr name="TextBox 75" id="75"/>
            <p:cNvSpPr txBox="true"/>
            <p:nvPr/>
          </p:nvSpPr>
          <p:spPr>
            <a:xfrm rot="0">
              <a:off x="2805141" y="4831936"/>
              <a:ext cx="1205093" cy="6929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LEVELS</a:t>
              </a:r>
            </a:p>
            <a:p>
              <a:pPr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2</a:t>
              </a:r>
            </a:p>
          </p:txBody>
        </p:sp>
        <p:sp>
          <p:nvSpPr>
            <p:cNvPr name="TextBox 76" id="76"/>
            <p:cNvSpPr txBox="true"/>
            <p:nvPr/>
          </p:nvSpPr>
          <p:spPr>
            <a:xfrm rot="0">
              <a:off x="2805141" y="5736770"/>
              <a:ext cx="1205093" cy="6929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LEVELS</a:t>
              </a:r>
            </a:p>
            <a:p>
              <a:pPr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3</a:t>
              </a:r>
            </a:p>
          </p:txBody>
        </p:sp>
        <p:sp>
          <p:nvSpPr>
            <p:cNvPr name="TextBox 77" id="77"/>
            <p:cNvSpPr txBox="true"/>
            <p:nvPr/>
          </p:nvSpPr>
          <p:spPr>
            <a:xfrm rot="0">
              <a:off x="2805141" y="6733236"/>
              <a:ext cx="1205093" cy="6929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LEVELS</a:t>
              </a:r>
            </a:p>
            <a:p>
              <a:pPr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4</a:t>
              </a:r>
            </a:p>
          </p:txBody>
        </p:sp>
        <p:sp>
          <p:nvSpPr>
            <p:cNvPr name="TextBox 78" id="78"/>
            <p:cNvSpPr txBox="true"/>
            <p:nvPr/>
          </p:nvSpPr>
          <p:spPr>
            <a:xfrm rot="0">
              <a:off x="2805141" y="7546438"/>
              <a:ext cx="1205093" cy="6929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LEVELS</a:t>
              </a:r>
            </a:p>
            <a:p>
              <a:pPr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5</a:t>
              </a:r>
            </a:p>
          </p:txBody>
        </p:sp>
        <p:sp>
          <p:nvSpPr>
            <p:cNvPr name="TextBox 79" id="79"/>
            <p:cNvSpPr txBox="true"/>
            <p:nvPr/>
          </p:nvSpPr>
          <p:spPr>
            <a:xfrm rot="0">
              <a:off x="2805141" y="8451272"/>
              <a:ext cx="1205093" cy="6929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LEVELS</a:t>
              </a:r>
            </a:p>
            <a:p>
              <a:pPr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6</a:t>
              </a:r>
            </a:p>
          </p:txBody>
        </p:sp>
        <p:sp>
          <p:nvSpPr>
            <p:cNvPr name="TextBox 80" id="80"/>
            <p:cNvSpPr txBox="true"/>
            <p:nvPr/>
          </p:nvSpPr>
          <p:spPr>
            <a:xfrm rot="0">
              <a:off x="2805141" y="9356106"/>
              <a:ext cx="1205093" cy="6929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LEVELS</a:t>
              </a:r>
            </a:p>
            <a:p>
              <a:pPr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7</a:t>
              </a:r>
            </a:p>
          </p:txBody>
        </p:sp>
        <p:sp>
          <p:nvSpPr>
            <p:cNvPr name="TextBox 81" id="81"/>
            <p:cNvSpPr txBox="true"/>
            <p:nvPr/>
          </p:nvSpPr>
          <p:spPr>
            <a:xfrm rot="0">
              <a:off x="12620220" y="1301759"/>
              <a:ext cx="1424983" cy="5925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1"/>
                </a:lnSpc>
              </a:pPr>
              <a:r>
                <a:rPr lang="en-US" sz="1641">
                  <a:solidFill>
                    <a:srgbClr val="2B328C"/>
                  </a:solidFill>
                  <a:latin typeface="Inter"/>
                </a:rPr>
                <a:t>2X 1 STAR </a:t>
              </a:r>
            </a:p>
            <a:p>
              <a:pPr algn="ctr">
                <a:lnSpc>
                  <a:spcPts val="1641"/>
                </a:lnSpc>
              </a:pPr>
              <a:r>
                <a:rPr lang="en-US" sz="1641">
                  <a:solidFill>
                    <a:srgbClr val="2B328C"/>
                  </a:solidFill>
                  <a:latin typeface="Inter"/>
                </a:rPr>
                <a:t>LEGS</a:t>
              </a:r>
            </a:p>
          </p:txBody>
        </p:sp>
        <p:sp>
          <p:nvSpPr>
            <p:cNvPr name="TextBox 82" id="82"/>
            <p:cNvSpPr txBox="true"/>
            <p:nvPr/>
          </p:nvSpPr>
          <p:spPr>
            <a:xfrm rot="0">
              <a:off x="14319660" y="1301759"/>
              <a:ext cx="1433825" cy="5925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1"/>
                </a:lnSpc>
              </a:pPr>
              <a:r>
                <a:rPr lang="en-US" sz="1641">
                  <a:solidFill>
                    <a:srgbClr val="2B328C"/>
                  </a:solidFill>
                  <a:latin typeface="Inter"/>
                </a:rPr>
                <a:t>3X 1 STAR </a:t>
              </a:r>
            </a:p>
            <a:p>
              <a:pPr algn="ctr">
                <a:lnSpc>
                  <a:spcPts val="1641"/>
                </a:lnSpc>
              </a:pPr>
              <a:r>
                <a:rPr lang="en-US" sz="1641">
                  <a:solidFill>
                    <a:srgbClr val="2B328C"/>
                  </a:solidFill>
                  <a:latin typeface="Inter"/>
                </a:rPr>
                <a:t>LEGS</a:t>
              </a:r>
            </a:p>
          </p:txBody>
        </p:sp>
        <p:sp>
          <p:nvSpPr>
            <p:cNvPr name="TextBox 83" id="83"/>
            <p:cNvSpPr txBox="true"/>
            <p:nvPr/>
          </p:nvSpPr>
          <p:spPr>
            <a:xfrm rot="0">
              <a:off x="16022706" y="1301759"/>
              <a:ext cx="1435454" cy="5925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1"/>
                </a:lnSpc>
              </a:pPr>
              <a:r>
                <a:rPr lang="en-US" sz="1641">
                  <a:solidFill>
                    <a:srgbClr val="2B328C"/>
                  </a:solidFill>
                  <a:latin typeface="Inter"/>
                </a:rPr>
                <a:t>4X 1 STAR </a:t>
              </a:r>
            </a:p>
            <a:p>
              <a:pPr algn="ctr">
                <a:lnSpc>
                  <a:spcPts val="1641"/>
                </a:lnSpc>
              </a:pPr>
              <a:r>
                <a:rPr lang="en-US" sz="1641">
                  <a:solidFill>
                    <a:srgbClr val="2B328C"/>
                  </a:solidFill>
                  <a:latin typeface="Inter"/>
                </a:rPr>
                <a:t>LEGS</a:t>
              </a:r>
            </a:p>
          </p:txBody>
        </p:sp>
        <p:sp>
          <p:nvSpPr>
            <p:cNvPr name="TextBox 84" id="84"/>
            <p:cNvSpPr txBox="true"/>
            <p:nvPr/>
          </p:nvSpPr>
          <p:spPr>
            <a:xfrm rot="0">
              <a:off x="17731337" y="1301759"/>
              <a:ext cx="1425914" cy="5925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1"/>
                </a:lnSpc>
              </a:pPr>
              <a:r>
                <a:rPr lang="en-US" sz="1641">
                  <a:solidFill>
                    <a:srgbClr val="2B328C"/>
                  </a:solidFill>
                  <a:latin typeface="Inter"/>
                </a:rPr>
                <a:t>5X 1 STAR </a:t>
              </a:r>
            </a:p>
            <a:p>
              <a:pPr algn="ctr">
                <a:lnSpc>
                  <a:spcPts val="1641"/>
                </a:lnSpc>
              </a:pPr>
              <a:r>
                <a:rPr lang="en-US" sz="1641">
                  <a:solidFill>
                    <a:srgbClr val="2B328C"/>
                  </a:solidFill>
                  <a:latin typeface="Inter"/>
                </a:rPr>
                <a:t>LEGS</a:t>
              </a:r>
            </a:p>
          </p:txBody>
        </p:sp>
        <p:sp>
          <p:nvSpPr>
            <p:cNvPr name="TextBox 85" id="85"/>
            <p:cNvSpPr txBox="true"/>
            <p:nvPr/>
          </p:nvSpPr>
          <p:spPr>
            <a:xfrm rot="0">
              <a:off x="19432988" y="1301759"/>
              <a:ext cx="1430335" cy="5925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1"/>
                </a:lnSpc>
              </a:pPr>
              <a:r>
                <a:rPr lang="en-US" sz="1641">
                  <a:solidFill>
                    <a:srgbClr val="2B328C"/>
                  </a:solidFill>
                  <a:latin typeface="Inter"/>
                </a:rPr>
                <a:t>6X 1 STAR </a:t>
              </a:r>
            </a:p>
            <a:p>
              <a:pPr algn="ctr">
                <a:lnSpc>
                  <a:spcPts val="1641"/>
                </a:lnSpc>
              </a:pPr>
              <a:r>
                <a:rPr lang="en-US" sz="1641">
                  <a:solidFill>
                    <a:srgbClr val="2B328C"/>
                  </a:solidFill>
                  <a:latin typeface="Inter"/>
                </a:rPr>
                <a:t>LEGS</a:t>
              </a:r>
            </a:p>
          </p:txBody>
        </p:sp>
        <p:sp>
          <p:nvSpPr>
            <p:cNvPr name="TextBox 86" id="86"/>
            <p:cNvSpPr txBox="true"/>
            <p:nvPr/>
          </p:nvSpPr>
          <p:spPr>
            <a:xfrm rot="0">
              <a:off x="2765556" y="3022268"/>
              <a:ext cx="1669306" cy="6929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MONTHLY</a:t>
              </a:r>
            </a:p>
            <a:p>
              <a:pPr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PV</a:t>
              </a:r>
            </a:p>
          </p:txBody>
        </p:sp>
        <p:sp>
          <p:nvSpPr>
            <p:cNvPr name="TextBox 87" id="87"/>
            <p:cNvSpPr txBox="true"/>
            <p:nvPr/>
          </p:nvSpPr>
          <p:spPr>
            <a:xfrm rot="0">
              <a:off x="6208929" y="3249614"/>
              <a:ext cx="537510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100</a:t>
              </a:r>
            </a:p>
          </p:txBody>
        </p:sp>
        <p:sp>
          <p:nvSpPr>
            <p:cNvPr name="TextBox 88" id="88"/>
            <p:cNvSpPr txBox="true"/>
            <p:nvPr/>
          </p:nvSpPr>
          <p:spPr>
            <a:xfrm rot="0">
              <a:off x="7912789" y="3249614"/>
              <a:ext cx="537510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100</a:t>
              </a:r>
            </a:p>
          </p:txBody>
        </p:sp>
        <p:sp>
          <p:nvSpPr>
            <p:cNvPr name="TextBox 89" id="89"/>
            <p:cNvSpPr txBox="true"/>
            <p:nvPr/>
          </p:nvSpPr>
          <p:spPr>
            <a:xfrm rot="0">
              <a:off x="9616650" y="3249614"/>
              <a:ext cx="537510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100</a:t>
              </a:r>
            </a:p>
          </p:txBody>
        </p:sp>
        <p:sp>
          <p:nvSpPr>
            <p:cNvPr name="TextBox 90" id="90"/>
            <p:cNvSpPr txBox="true"/>
            <p:nvPr/>
          </p:nvSpPr>
          <p:spPr>
            <a:xfrm rot="0">
              <a:off x="11320511" y="3249614"/>
              <a:ext cx="537510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100</a:t>
              </a:r>
            </a:p>
          </p:txBody>
        </p:sp>
        <p:sp>
          <p:nvSpPr>
            <p:cNvPr name="TextBox 91" id="91"/>
            <p:cNvSpPr txBox="true"/>
            <p:nvPr/>
          </p:nvSpPr>
          <p:spPr>
            <a:xfrm rot="0">
              <a:off x="13024372" y="3249614"/>
              <a:ext cx="537510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100</a:t>
              </a:r>
            </a:p>
          </p:txBody>
        </p:sp>
        <p:sp>
          <p:nvSpPr>
            <p:cNvPr name="TextBox 92" id="92"/>
            <p:cNvSpPr txBox="true"/>
            <p:nvPr/>
          </p:nvSpPr>
          <p:spPr>
            <a:xfrm rot="0">
              <a:off x="14728233" y="3249614"/>
              <a:ext cx="537510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100</a:t>
              </a:r>
            </a:p>
          </p:txBody>
        </p:sp>
        <p:sp>
          <p:nvSpPr>
            <p:cNvPr name="TextBox 93" id="93"/>
            <p:cNvSpPr txBox="true"/>
            <p:nvPr/>
          </p:nvSpPr>
          <p:spPr>
            <a:xfrm rot="0">
              <a:off x="16432093" y="3249614"/>
              <a:ext cx="537510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100</a:t>
              </a:r>
            </a:p>
          </p:txBody>
        </p:sp>
        <p:sp>
          <p:nvSpPr>
            <p:cNvPr name="TextBox 94" id="94"/>
            <p:cNvSpPr txBox="true"/>
            <p:nvPr/>
          </p:nvSpPr>
          <p:spPr>
            <a:xfrm rot="0">
              <a:off x="18135954" y="3249614"/>
              <a:ext cx="537510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100</a:t>
              </a:r>
            </a:p>
          </p:txBody>
        </p:sp>
        <p:sp>
          <p:nvSpPr>
            <p:cNvPr name="TextBox 95" id="95"/>
            <p:cNvSpPr txBox="true"/>
            <p:nvPr/>
          </p:nvSpPr>
          <p:spPr>
            <a:xfrm rot="0">
              <a:off x="19839815" y="3249614"/>
              <a:ext cx="537510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100</a:t>
              </a:r>
            </a:p>
          </p:txBody>
        </p:sp>
        <p:sp>
          <p:nvSpPr>
            <p:cNvPr name="TextBox 96" id="96"/>
            <p:cNvSpPr txBox="true"/>
            <p:nvPr/>
          </p:nvSpPr>
          <p:spPr>
            <a:xfrm rot="0">
              <a:off x="6297495" y="4154448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97" id="97"/>
            <p:cNvSpPr txBox="true"/>
            <p:nvPr/>
          </p:nvSpPr>
          <p:spPr>
            <a:xfrm rot="0">
              <a:off x="6260730" y="5059282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98" id="98"/>
            <p:cNvSpPr txBox="true"/>
            <p:nvPr/>
          </p:nvSpPr>
          <p:spPr>
            <a:xfrm rot="0">
              <a:off x="6297495" y="5964116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99" id="99"/>
            <p:cNvSpPr txBox="true"/>
            <p:nvPr/>
          </p:nvSpPr>
          <p:spPr>
            <a:xfrm rot="0">
              <a:off x="8038120" y="4154448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00" id="100"/>
            <p:cNvSpPr txBox="true"/>
            <p:nvPr/>
          </p:nvSpPr>
          <p:spPr>
            <a:xfrm rot="0">
              <a:off x="8001355" y="5059282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01" id="101"/>
            <p:cNvSpPr txBox="true"/>
            <p:nvPr/>
          </p:nvSpPr>
          <p:spPr>
            <a:xfrm rot="0">
              <a:off x="8038120" y="5964116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02" id="102"/>
            <p:cNvSpPr txBox="true"/>
            <p:nvPr/>
          </p:nvSpPr>
          <p:spPr>
            <a:xfrm rot="0">
              <a:off x="9741981" y="4154448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03" id="103"/>
            <p:cNvSpPr txBox="true"/>
            <p:nvPr/>
          </p:nvSpPr>
          <p:spPr>
            <a:xfrm rot="0">
              <a:off x="9705216" y="5059282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04" id="104"/>
            <p:cNvSpPr txBox="true"/>
            <p:nvPr/>
          </p:nvSpPr>
          <p:spPr>
            <a:xfrm rot="0">
              <a:off x="9741981" y="5964116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05" id="105"/>
            <p:cNvSpPr txBox="true"/>
            <p:nvPr/>
          </p:nvSpPr>
          <p:spPr>
            <a:xfrm rot="0">
              <a:off x="11427459" y="4154448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06" id="106"/>
            <p:cNvSpPr txBox="true"/>
            <p:nvPr/>
          </p:nvSpPr>
          <p:spPr>
            <a:xfrm rot="0">
              <a:off x="11390695" y="5059282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07" id="107"/>
            <p:cNvSpPr txBox="true"/>
            <p:nvPr/>
          </p:nvSpPr>
          <p:spPr>
            <a:xfrm rot="0">
              <a:off x="11427459" y="5964116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08" id="108"/>
            <p:cNvSpPr txBox="true"/>
            <p:nvPr/>
          </p:nvSpPr>
          <p:spPr>
            <a:xfrm rot="0">
              <a:off x="13149703" y="4154448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09" id="109"/>
            <p:cNvSpPr txBox="true"/>
            <p:nvPr/>
          </p:nvSpPr>
          <p:spPr>
            <a:xfrm rot="0">
              <a:off x="13112938" y="5059282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10" id="110"/>
            <p:cNvSpPr txBox="true"/>
            <p:nvPr/>
          </p:nvSpPr>
          <p:spPr>
            <a:xfrm rot="0">
              <a:off x="13149703" y="5964116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11" id="111"/>
            <p:cNvSpPr txBox="true"/>
            <p:nvPr/>
          </p:nvSpPr>
          <p:spPr>
            <a:xfrm rot="0">
              <a:off x="14853563" y="4154448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12" id="112"/>
            <p:cNvSpPr txBox="true"/>
            <p:nvPr/>
          </p:nvSpPr>
          <p:spPr>
            <a:xfrm rot="0">
              <a:off x="14816799" y="5059282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13" id="113"/>
            <p:cNvSpPr txBox="true"/>
            <p:nvPr/>
          </p:nvSpPr>
          <p:spPr>
            <a:xfrm rot="0">
              <a:off x="14853563" y="5964116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14" id="114"/>
            <p:cNvSpPr txBox="true"/>
            <p:nvPr/>
          </p:nvSpPr>
          <p:spPr>
            <a:xfrm rot="0">
              <a:off x="16557424" y="4154448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15" id="115"/>
            <p:cNvSpPr txBox="true"/>
            <p:nvPr/>
          </p:nvSpPr>
          <p:spPr>
            <a:xfrm rot="0">
              <a:off x="16520659" y="5059282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16" id="116"/>
            <p:cNvSpPr txBox="true"/>
            <p:nvPr/>
          </p:nvSpPr>
          <p:spPr>
            <a:xfrm rot="0">
              <a:off x="16557424" y="5964116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17" id="117"/>
            <p:cNvSpPr txBox="true"/>
            <p:nvPr/>
          </p:nvSpPr>
          <p:spPr>
            <a:xfrm rot="0">
              <a:off x="18261285" y="4154448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18" id="118"/>
            <p:cNvSpPr txBox="true"/>
            <p:nvPr/>
          </p:nvSpPr>
          <p:spPr>
            <a:xfrm rot="0">
              <a:off x="18224520" y="5059282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19" id="119"/>
            <p:cNvSpPr txBox="true"/>
            <p:nvPr/>
          </p:nvSpPr>
          <p:spPr>
            <a:xfrm rot="0">
              <a:off x="18261285" y="5964116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20" id="120"/>
            <p:cNvSpPr txBox="true"/>
            <p:nvPr/>
          </p:nvSpPr>
          <p:spPr>
            <a:xfrm rot="0">
              <a:off x="19965146" y="4154448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21" id="121"/>
            <p:cNvSpPr txBox="true"/>
            <p:nvPr/>
          </p:nvSpPr>
          <p:spPr>
            <a:xfrm rot="0">
              <a:off x="19928381" y="5059282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22" id="122"/>
            <p:cNvSpPr txBox="true"/>
            <p:nvPr/>
          </p:nvSpPr>
          <p:spPr>
            <a:xfrm rot="0">
              <a:off x="19965146" y="5964116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23" id="123"/>
            <p:cNvSpPr txBox="true"/>
            <p:nvPr/>
          </p:nvSpPr>
          <p:spPr>
            <a:xfrm rot="0">
              <a:off x="20001911" y="6868950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24" id="124"/>
            <p:cNvSpPr txBox="true"/>
            <p:nvPr/>
          </p:nvSpPr>
          <p:spPr>
            <a:xfrm rot="0">
              <a:off x="19965146" y="7773784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25" id="125"/>
            <p:cNvSpPr txBox="true"/>
            <p:nvPr/>
          </p:nvSpPr>
          <p:spPr>
            <a:xfrm rot="0">
              <a:off x="20001911" y="8678618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26" id="126"/>
            <p:cNvSpPr txBox="true"/>
            <p:nvPr/>
          </p:nvSpPr>
          <p:spPr>
            <a:xfrm rot="0">
              <a:off x="18242903" y="6868950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27" id="127"/>
            <p:cNvSpPr txBox="true"/>
            <p:nvPr/>
          </p:nvSpPr>
          <p:spPr>
            <a:xfrm rot="0">
              <a:off x="18206138" y="7773784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28" id="128"/>
            <p:cNvSpPr txBox="true"/>
            <p:nvPr/>
          </p:nvSpPr>
          <p:spPr>
            <a:xfrm rot="0">
              <a:off x="18242903" y="8678618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29" id="129"/>
            <p:cNvSpPr txBox="true"/>
            <p:nvPr/>
          </p:nvSpPr>
          <p:spPr>
            <a:xfrm rot="0">
              <a:off x="16520659" y="6868950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30" id="130"/>
            <p:cNvSpPr txBox="true"/>
            <p:nvPr/>
          </p:nvSpPr>
          <p:spPr>
            <a:xfrm rot="0">
              <a:off x="16483895" y="7773784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31" id="131"/>
            <p:cNvSpPr txBox="true"/>
            <p:nvPr/>
          </p:nvSpPr>
          <p:spPr>
            <a:xfrm rot="0">
              <a:off x="16520659" y="8678618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32" id="132"/>
            <p:cNvSpPr txBox="true"/>
            <p:nvPr/>
          </p:nvSpPr>
          <p:spPr>
            <a:xfrm rot="0">
              <a:off x="14871946" y="6868950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33" id="133"/>
            <p:cNvSpPr txBox="true"/>
            <p:nvPr/>
          </p:nvSpPr>
          <p:spPr>
            <a:xfrm rot="0">
              <a:off x="14835181" y="7773784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34" id="134"/>
            <p:cNvSpPr txBox="true"/>
            <p:nvPr/>
          </p:nvSpPr>
          <p:spPr>
            <a:xfrm rot="0">
              <a:off x="14871946" y="8678618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35" id="135"/>
            <p:cNvSpPr txBox="true"/>
            <p:nvPr/>
          </p:nvSpPr>
          <p:spPr>
            <a:xfrm rot="0">
              <a:off x="13112938" y="6868950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36" id="136"/>
            <p:cNvSpPr txBox="true"/>
            <p:nvPr/>
          </p:nvSpPr>
          <p:spPr>
            <a:xfrm rot="0">
              <a:off x="13076173" y="7773784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37" id="137"/>
            <p:cNvSpPr txBox="true"/>
            <p:nvPr/>
          </p:nvSpPr>
          <p:spPr>
            <a:xfrm rot="0">
              <a:off x="13112938" y="8678618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38" id="138"/>
            <p:cNvSpPr txBox="true"/>
            <p:nvPr/>
          </p:nvSpPr>
          <p:spPr>
            <a:xfrm rot="0">
              <a:off x="11427459" y="6868950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39" id="139"/>
            <p:cNvSpPr txBox="true"/>
            <p:nvPr/>
          </p:nvSpPr>
          <p:spPr>
            <a:xfrm rot="0">
              <a:off x="11390695" y="7773784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40" id="140"/>
            <p:cNvSpPr txBox="true"/>
            <p:nvPr/>
          </p:nvSpPr>
          <p:spPr>
            <a:xfrm rot="0">
              <a:off x="11427459" y="8678618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41" id="141"/>
            <p:cNvSpPr txBox="true"/>
            <p:nvPr/>
          </p:nvSpPr>
          <p:spPr>
            <a:xfrm rot="0">
              <a:off x="8056503" y="6868950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42" id="142"/>
            <p:cNvSpPr txBox="true"/>
            <p:nvPr/>
          </p:nvSpPr>
          <p:spPr>
            <a:xfrm rot="0">
              <a:off x="9705216" y="6868950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43" id="143"/>
            <p:cNvSpPr txBox="true"/>
            <p:nvPr/>
          </p:nvSpPr>
          <p:spPr>
            <a:xfrm rot="0">
              <a:off x="9741981" y="7773784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44" id="144"/>
            <p:cNvSpPr txBox="true"/>
            <p:nvPr/>
          </p:nvSpPr>
          <p:spPr>
            <a:xfrm rot="0">
              <a:off x="13112938" y="9583452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45" id="145"/>
            <p:cNvSpPr txBox="true"/>
            <p:nvPr/>
          </p:nvSpPr>
          <p:spPr>
            <a:xfrm rot="0">
              <a:off x="14835181" y="9583452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46" id="146"/>
            <p:cNvSpPr txBox="true"/>
            <p:nvPr/>
          </p:nvSpPr>
          <p:spPr>
            <a:xfrm rot="0">
              <a:off x="16483895" y="9583452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47" id="147"/>
            <p:cNvSpPr txBox="true"/>
            <p:nvPr/>
          </p:nvSpPr>
          <p:spPr>
            <a:xfrm rot="0">
              <a:off x="18206138" y="9583452"/>
              <a:ext cx="439548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7%</a:t>
              </a:r>
            </a:p>
          </p:txBody>
        </p:sp>
        <p:sp>
          <p:nvSpPr>
            <p:cNvPr name="TextBox 148" id="148"/>
            <p:cNvSpPr txBox="true"/>
            <p:nvPr/>
          </p:nvSpPr>
          <p:spPr>
            <a:xfrm rot="0">
              <a:off x="19994697" y="9583452"/>
              <a:ext cx="453975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8%</a:t>
              </a:r>
            </a:p>
          </p:txBody>
        </p:sp>
        <p:sp>
          <p:nvSpPr>
            <p:cNvPr name="TextBox 149" id="149"/>
            <p:cNvSpPr txBox="true"/>
            <p:nvPr/>
          </p:nvSpPr>
          <p:spPr>
            <a:xfrm rot="0">
              <a:off x="2765556" y="2117434"/>
              <a:ext cx="1669306" cy="6929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MONTHLY</a:t>
              </a:r>
            </a:p>
            <a:p>
              <a:pPr>
                <a:lnSpc>
                  <a:spcPts val="1958"/>
                </a:lnSpc>
              </a:pPr>
              <a:r>
                <a:rPr lang="en-US" sz="1958">
                  <a:solidFill>
                    <a:srgbClr val="FFFFFF"/>
                  </a:solidFill>
                  <a:latin typeface="Inter"/>
                </a:rPr>
                <a:t>QV</a:t>
              </a:r>
            </a:p>
          </p:txBody>
        </p:sp>
        <p:sp>
          <p:nvSpPr>
            <p:cNvPr name="TextBox 150" id="150"/>
            <p:cNvSpPr txBox="true"/>
            <p:nvPr/>
          </p:nvSpPr>
          <p:spPr>
            <a:xfrm rot="0">
              <a:off x="7816224" y="2344780"/>
              <a:ext cx="730641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1500</a:t>
              </a:r>
            </a:p>
          </p:txBody>
        </p:sp>
        <p:sp>
          <p:nvSpPr>
            <p:cNvPr name="TextBox 151" id="151"/>
            <p:cNvSpPr txBox="true"/>
            <p:nvPr/>
          </p:nvSpPr>
          <p:spPr>
            <a:xfrm rot="0">
              <a:off x="9490999" y="2344780"/>
              <a:ext cx="788813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5000</a:t>
              </a:r>
            </a:p>
          </p:txBody>
        </p:sp>
        <p:sp>
          <p:nvSpPr>
            <p:cNvPr name="TextBox 152" id="152"/>
            <p:cNvSpPr txBox="true"/>
            <p:nvPr/>
          </p:nvSpPr>
          <p:spPr>
            <a:xfrm rot="0">
              <a:off x="11140410" y="2344780"/>
              <a:ext cx="934476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10000</a:t>
              </a:r>
            </a:p>
          </p:txBody>
        </p:sp>
        <p:sp>
          <p:nvSpPr>
            <p:cNvPr name="TextBox 153" id="153"/>
            <p:cNvSpPr txBox="true"/>
            <p:nvPr/>
          </p:nvSpPr>
          <p:spPr>
            <a:xfrm rot="0">
              <a:off x="12799944" y="2344780"/>
              <a:ext cx="986366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20000</a:t>
              </a:r>
            </a:p>
          </p:txBody>
        </p:sp>
        <p:sp>
          <p:nvSpPr>
            <p:cNvPr name="TextBox 154" id="154"/>
            <p:cNvSpPr txBox="true"/>
            <p:nvPr/>
          </p:nvSpPr>
          <p:spPr>
            <a:xfrm rot="0">
              <a:off x="14503339" y="2344780"/>
              <a:ext cx="987297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50000</a:t>
              </a:r>
            </a:p>
          </p:txBody>
        </p:sp>
        <p:sp>
          <p:nvSpPr>
            <p:cNvPr name="TextBox 155" id="155"/>
            <p:cNvSpPr txBox="true"/>
            <p:nvPr/>
          </p:nvSpPr>
          <p:spPr>
            <a:xfrm rot="0">
              <a:off x="16171017" y="2344780"/>
              <a:ext cx="1133192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100000</a:t>
              </a:r>
            </a:p>
          </p:txBody>
        </p:sp>
        <p:sp>
          <p:nvSpPr>
            <p:cNvPr name="TextBox 156" id="156"/>
            <p:cNvSpPr txBox="true"/>
            <p:nvPr/>
          </p:nvSpPr>
          <p:spPr>
            <a:xfrm rot="0">
              <a:off x="17814961" y="2344780"/>
              <a:ext cx="1179497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250000</a:t>
              </a:r>
            </a:p>
          </p:txBody>
        </p:sp>
        <p:sp>
          <p:nvSpPr>
            <p:cNvPr name="TextBox 157" id="157"/>
            <p:cNvSpPr txBox="true"/>
            <p:nvPr/>
          </p:nvSpPr>
          <p:spPr>
            <a:xfrm rot="0">
              <a:off x="19515680" y="2344780"/>
              <a:ext cx="1185780" cy="3431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6"/>
                </a:lnSpc>
              </a:pPr>
              <a:r>
                <a:rPr lang="en-US" sz="1876">
                  <a:solidFill>
                    <a:srgbClr val="2B328C"/>
                  </a:solidFill>
                  <a:latin typeface="Inter"/>
                </a:rPr>
                <a:t>500000</a:t>
              </a:r>
            </a:p>
          </p:txBody>
        </p:sp>
        <p:grpSp>
          <p:nvGrpSpPr>
            <p:cNvPr name="Group 158" id="158"/>
            <p:cNvGrpSpPr/>
            <p:nvPr/>
          </p:nvGrpSpPr>
          <p:grpSpPr>
            <a:xfrm rot="0">
              <a:off x="5665338" y="11029295"/>
              <a:ext cx="15334747" cy="2048116"/>
              <a:chOff x="0" y="0"/>
              <a:chExt cx="2956190" cy="394830"/>
            </a:xfrm>
          </p:grpSpPr>
          <p:sp>
            <p:nvSpPr>
              <p:cNvPr name="Freeform 159" id="159"/>
              <p:cNvSpPr/>
              <p:nvPr/>
            </p:nvSpPr>
            <p:spPr>
              <a:xfrm>
                <a:off x="0" y="0"/>
                <a:ext cx="2956190" cy="394830"/>
              </a:xfrm>
              <a:custGeom>
                <a:avLst/>
                <a:gdLst/>
                <a:ahLst/>
                <a:cxnLst/>
                <a:rect r="r" b="b" t="t" l="l"/>
                <a:pathLst>
                  <a:path h="394830" w="2956190">
                    <a:moveTo>
                      <a:pt x="0" y="0"/>
                    </a:moveTo>
                    <a:lnTo>
                      <a:pt x="2956190" y="0"/>
                    </a:lnTo>
                    <a:lnTo>
                      <a:pt x="2956190" y="394830"/>
                    </a:lnTo>
                    <a:lnTo>
                      <a:pt x="0" y="39483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60" id="160"/>
            <p:cNvGrpSpPr/>
            <p:nvPr/>
          </p:nvGrpSpPr>
          <p:grpSpPr>
            <a:xfrm rot="0">
              <a:off x="5665338" y="11029295"/>
              <a:ext cx="1692799" cy="2048116"/>
              <a:chOff x="0" y="0"/>
              <a:chExt cx="196845" cy="238163"/>
            </a:xfrm>
          </p:grpSpPr>
          <p:sp>
            <p:nvSpPr>
              <p:cNvPr name="Freeform 161" id="161"/>
              <p:cNvSpPr/>
              <p:nvPr/>
            </p:nvSpPr>
            <p:spPr>
              <a:xfrm>
                <a:off x="0" y="0"/>
                <a:ext cx="196845" cy="238163"/>
              </a:xfrm>
              <a:custGeom>
                <a:avLst/>
                <a:gdLst/>
                <a:ahLst/>
                <a:cxnLst/>
                <a:rect r="r" b="b" t="t" l="l"/>
                <a:pathLst>
                  <a:path h="238163" w="196845">
                    <a:moveTo>
                      <a:pt x="0" y="0"/>
                    </a:moveTo>
                    <a:lnTo>
                      <a:pt x="196845" y="0"/>
                    </a:lnTo>
                    <a:lnTo>
                      <a:pt x="196845" y="238163"/>
                    </a:lnTo>
                    <a:lnTo>
                      <a:pt x="0" y="238163"/>
                    </a:lnTo>
                    <a:close/>
                  </a:path>
                </a:pathLst>
              </a:custGeom>
              <a:solidFill>
                <a:srgbClr val="1649D2">
                  <a:alpha val="9804"/>
                </a:srgbClr>
              </a:solidFill>
            </p:spPr>
          </p:sp>
          <p:sp>
            <p:nvSpPr>
              <p:cNvPr name="TextBox 162" id="162"/>
              <p:cNvSpPr txBox="true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sp>
          <p:nvSpPr>
            <p:cNvPr name="TextBox 163" id="163"/>
            <p:cNvSpPr txBox="true"/>
            <p:nvPr/>
          </p:nvSpPr>
          <p:spPr>
            <a:xfrm rot="0">
              <a:off x="2820396" y="11424891"/>
              <a:ext cx="2580514" cy="1333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875"/>
                </a:lnSpc>
              </a:pPr>
              <a:r>
                <a:rPr lang="en-US" sz="3875">
                  <a:solidFill>
                    <a:srgbClr val="FFFFFF"/>
                  </a:solidFill>
                  <a:latin typeface="Poppins Bold Bold"/>
                </a:rPr>
                <a:t>LEVELS 8+</a:t>
              </a:r>
            </a:p>
          </p:txBody>
        </p:sp>
        <p:grpSp>
          <p:nvGrpSpPr>
            <p:cNvPr name="Group 164" id="164"/>
            <p:cNvGrpSpPr/>
            <p:nvPr/>
          </p:nvGrpSpPr>
          <p:grpSpPr>
            <a:xfrm rot="0">
              <a:off x="12479023" y="11029295"/>
              <a:ext cx="1692799" cy="2048116"/>
              <a:chOff x="0" y="0"/>
              <a:chExt cx="196845" cy="238163"/>
            </a:xfrm>
          </p:grpSpPr>
          <p:sp>
            <p:nvSpPr>
              <p:cNvPr name="Freeform 165" id="165"/>
              <p:cNvSpPr/>
              <p:nvPr/>
            </p:nvSpPr>
            <p:spPr>
              <a:xfrm>
                <a:off x="0" y="0"/>
                <a:ext cx="196845" cy="238163"/>
              </a:xfrm>
              <a:custGeom>
                <a:avLst/>
                <a:gdLst/>
                <a:ahLst/>
                <a:cxnLst/>
                <a:rect r="r" b="b" t="t" l="l"/>
                <a:pathLst>
                  <a:path h="238163" w="196845">
                    <a:moveTo>
                      <a:pt x="0" y="0"/>
                    </a:moveTo>
                    <a:lnTo>
                      <a:pt x="196845" y="0"/>
                    </a:lnTo>
                    <a:lnTo>
                      <a:pt x="196845" y="238163"/>
                    </a:lnTo>
                    <a:lnTo>
                      <a:pt x="0" y="238163"/>
                    </a:lnTo>
                    <a:close/>
                  </a:path>
                </a:pathLst>
              </a:custGeom>
              <a:solidFill>
                <a:srgbClr val="1649D2">
                  <a:alpha val="9804"/>
                </a:srgbClr>
              </a:solidFill>
            </p:spPr>
          </p:sp>
          <p:sp>
            <p:nvSpPr>
              <p:cNvPr name="TextBox 166" id="166"/>
              <p:cNvSpPr txBox="true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sp>
          <p:nvSpPr>
            <p:cNvPr name="TextBox 167" id="167"/>
            <p:cNvSpPr txBox="true"/>
            <p:nvPr/>
          </p:nvSpPr>
          <p:spPr>
            <a:xfrm rot="0">
              <a:off x="14322292" y="11488637"/>
              <a:ext cx="1433825" cy="11484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1"/>
                </a:lnSpc>
              </a:pPr>
              <a:r>
                <a:rPr lang="en-US" sz="1641">
                  <a:solidFill>
                    <a:srgbClr val="2B328C"/>
                  </a:solidFill>
                  <a:latin typeface="Inter"/>
                </a:rPr>
                <a:t>.5%</a:t>
              </a:r>
            </a:p>
            <a:p>
              <a:pPr algn="ctr">
                <a:lnSpc>
                  <a:spcPts val="1641"/>
                </a:lnSpc>
              </a:pPr>
            </a:p>
            <a:p>
              <a:pPr algn="ctr">
                <a:lnSpc>
                  <a:spcPts val="1641"/>
                </a:lnSpc>
              </a:pPr>
              <a:r>
                <a:rPr lang="en-US" sz="1641">
                  <a:solidFill>
                    <a:srgbClr val="2B328C"/>
                  </a:solidFill>
                  <a:latin typeface="Inter"/>
                </a:rPr>
                <a:t>$2,500</a:t>
              </a:r>
            </a:p>
            <a:p>
              <a:pPr algn="ctr">
                <a:lnSpc>
                  <a:spcPts val="1641"/>
                </a:lnSpc>
              </a:pPr>
              <a:r>
                <a:rPr lang="en-US" sz="1641">
                  <a:solidFill>
                    <a:srgbClr val="2B328C"/>
                  </a:solidFill>
                  <a:latin typeface="Inter"/>
                </a:rPr>
                <a:t>CAP</a:t>
              </a:r>
            </a:p>
          </p:txBody>
        </p:sp>
        <p:grpSp>
          <p:nvGrpSpPr>
            <p:cNvPr name="Group 168" id="168"/>
            <p:cNvGrpSpPr/>
            <p:nvPr/>
          </p:nvGrpSpPr>
          <p:grpSpPr>
            <a:xfrm rot="0">
              <a:off x="15901324" y="11029295"/>
              <a:ext cx="1692799" cy="2048116"/>
              <a:chOff x="0" y="0"/>
              <a:chExt cx="196845" cy="238163"/>
            </a:xfrm>
          </p:grpSpPr>
          <p:sp>
            <p:nvSpPr>
              <p:cNvPr name="Freeform 169" id="169"/>
              <p:cNvSpPr/>
              <p:nvPr/>
            </p:nvSpPr>
            <p:spPr>
              <a:xfrm>
                <a:off x="0" y="0"/>
                <a:ext cx="196845" cy="238163"/>
              </a:xfrm>
              <a:custGeom>
                <a:avLst/>
                <a:gdLst/>
                <a:ahLst/>
                <a:cxnLst/>
                <a:rect r="r" b="b" t="t" l="l"/>
                <a:pathLst>
                  <a:path h="238163" w="196845">
                    <a:moveTo>
                      <a:pt x="0" y="0"/>
                    </a:moveTo>
                    <a:lnTo>
                      <a:pt x="196845" y="0"/>
                    </a:lnTo>
                    <a:lnTo>
                      <a:pt x="196845" y="238163"/>
                    </a:lnTo>
                    <a:lnTo>
                      <a:pt x="0" y="238163"/>
                    </a:lnTo>
                    <a:close/>
                  </a:path>
                </a:pathLst>
              </a:custGeom>
              <a:solidFill>
                <a:srgbClr val="1649D2">
                  <a:alpha val="9804"/>
                </a:srgbClr>
              </a:solidFill>
            </p:spPr>
          </p:sp>
          <p:sp>
            <p:nvSpPr>
              <p:cNvPr name="TextBox 170" id="170"/>
              <p:cNvSpPr txBox="true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sp>
          <p:nvSpPr>
            <p:cNvPr name="TextBox 171" id="171"/>
            <p:cNvSpPr txBox="true"/>
            <p:nvPr/>
          </p:nvSpPr>
          <p:spPr>
            <a:xfrm rot="0">
              <a:off x="16025338" y="11488637"/>
              <a:ext cx="1435454" cy="11484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1"/>
                </a:lnSpc>
              </a:pPr>
              <a:r>
                <a:rPr lang="en-US" sz="1641">
                  <a:solidFill>
                    <a:srgbClr val="2B328C"/>
                  </a:solidFill>
                  <a:latin typeface="Inter"/>
                </a:rPr>
                <a:t>1%</a:t>
              </a:r>
            </a:p>
            <a:p>
              <a:pPr algn="ctr">
                <a:lnSpc>
                  <a:spcPts val="1641"/>
                </a:lnSpc>
              </a:pPr>
            </a:p>
            <a:p>
              <a:pPr algn="ctr">
                <a:lnSpc>
                  <a:spcPts val="1641"/>
                </a:lnSpc>
              </a:pPr>
              <a:r>
                <a:rPr lang="en-US" sz="1641">
                  <a:solidFill>
                    <a:srgbClr val="2B328C"/>
                  </a:solidFill>
                  <a:latin typeface="Inter"/>
                </a:rPr>
                <a:t>$5,000</a:t>
              </a:r>
            </a:p>
            <a:p>
              <a:pPr algn="ctr">
                <a:lnSpc>
                  <a:spcPts val="1641"/>
                </a:lnSpc>
              </a:pPr>
              <a:r>
                <a:rPr lang="en-US" sz="1641">
                  <a:solidFill>
                    <a:srgbClr val="2B328C"/>
                  </a:solidFill>
                  <a:latin typeface="Inter"/>
                </a:rPr>
                <a:t>CAP</a:t>
              </a:r>
            </a:p>
          </p:txBody>
        </p:sp>
        <p:sp>
          <p:nvSpPr>
            <p:cNvPr name="TextBox 172" id="172"/>
            <p:cNvSpPr txBox="true"/>
            <p:nvPr/>
          </p:nvSpPr>
          <p:spPr>
            <a:xfrm rot="0">
              <a:off x="17733969" y="11488637"/>
              <a:ext cx="1425914" cy="11484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1"/>
                </a:lnSpc>
              </a:pPr>
              <a:r>
                <a:rPr lang="en-US" sz="1641">
                  <a:solidFill>
                    <a:srgbClr val="2B328C"/>
                  </a:solidFill>
                  <a:latin typeface="Inter"/>
                </a:rPr>
                <a:t>1.5%</a:t>
              </a:r>
            </a:p>
            <a:p>
              <a:pPr algn="ctr">
                <a:lnSpc>
                  <a:spcPts val="1641"/>
                </a:lnSpc>
              </a:pPr>
            </a:p>
            <a:p>
              <a:pPr algn="ctr">
                <a:lnSpc>
                  <a:spcPts val="1641"/>
                </a:lnSpc>
              </a:pPr>
              <a:r>
                <a:rPr lang="en-US" sz="1641">
                  <a:solidFill>
                    <a:srgbClr val="2B328C"/>
                  </a:solidFill>
                  <a:latin typeface="Inter"/>
                </a:rPr>
                <a:t>$10,000</a:t>
              </a:r>
            </a:p>
            <a:p>
              <a:pPr algn="ctr">
                <a:lnSpc>
                  <a:spcPts val="1641"/>
                </a:lnSpc>
              </a:pPr>
              <a:r>
                <a:rPr lang="en-US" sz="1641">
                  <a:solidFill>
                    <a:srgbClr val="2B328C"/>
                  </a:solidFill>
                  <a:latin typeface="Inter"/>
                </a:rPr>
                <a:t>CAP</a:t>
              </a:r>
            </a:p>
          </p:txBody>
        </p:sp>
        <p:grpSp>
          <p:nvGrpSpPr>
            <p:cNvPr name="Group 173" id="173"/>
            <p:cNvGrpSpPr/>
            <p:nvPr/>
          </p:nvGrpSpPr>
          <p:grpSpPr>
            <a:xfrm rot="0">
              <a:off x="19307286" y="11029295"/>
              <a:ext cx="1692799" cy="2048116"/>
              <a:chOff x="0" y="0"/>
              <a:chExt cx="196845" cy="238163"/>
            </a:xfrm>
          </p:grpSpPr>
          <p:sp>
            <p:nvSpPr>
              <p:cNvPr name="Freeform 174" id="174"/>
              <p:cNvSpPr/>
              <p:nvPr/>
            </p:nvSpPr>
            <p:spPr>
              <a:xfrm>
                <a:off x="0" y="0"/>
                <a:ext cx="196845" cy="238163"/>
              </a:xfrm>
              <a:custGeom>
                <a:avLst/>
                <a:gdLst/>
                <a:ahLst/>
                <a:cxnLst/>
                <a:rect r="r" b="b" t="t" l="l"/>
                <a:pathLst>
                  <a:path h="238163" w="196845">
                    <a:moveTo>
                      <a:pt x="0" y="0"/>
                    </a:moveTo>
                    <a:lnTo>
                      <a:pt x="196845" y="0"/>
                    </a:lnTo>
                    <a:lnTo>
                      <a:pt x="196845" y="238163"/>
                    </a:lnTo>
                    <a:lnTo>
                      <a:pt x="0" y="238163"/>
                    </a:lnTo>
                    <a:close/>
                  </a:path>
                </a:pathLst>
              </a:custGeom>
              <a:solidFill>
                <a:srgbClr val="1649D2">
                  <a:alpha val="9804"/>
                </a:srgbClr>
              </a:solidFill>
            </p:spPr>
          </p:sp>
          <p:sp>
            <p:nvSpPr>
              <p:cNvPr name="TextBox 175" id="175"/>
              <p:cNvSpPr txBox="true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sp>
          <p:nvSpPr>
            <p:cNvPr name="TextBox 176" id="176"/>
            <p:cNvSpPr txBox="true"/>
            <p:nvPr/>
          </p:nvSpPr>
          <p:spPr>
            <a:xfrm rot="0">
              <a:off x="19435619" y="11488637"/>
              <a:ext cx="1430335" cy="11484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1"/>
                </a:lnSpc>
              </a:pPr>
              <a:r>
                <a:rPr lang="en-US" sz="1641">
                  <a:solidFill>
                    <a:srgbClr val="2B328C"/>
                  </a:solidFill>
                  <a:latin typeface="Inter"/>
                </a:rPr>
                <a:t>2%</a:t>
              </a:r>
            </a:p>
            <a:p>
              <a:pPr algn="ctr">
                <a:lnSpc>
                  <a:spcPts val="1641"/>
                </a:lnSpc>
              </a:pPr>
            </a:p>
            <a:p>
              <a:pPr algn="ctr">
                <a:lnSpc>
                  <a:spcPts val="1641"/>
                </a:lnSpc>
              </a:pPr>
              <a:r>
                <a:rPr lang="en-US" sz="1641">
                  <a:solidFill>
                    <a:srgbClr val="2B328C"/>
                  </a:solidFill>
                  <a:latin typeface="Inter"/>
                </a:rPr>
                <a:t>$15,000</a:t>
              </a:r>
            </a:p>
            <a:p>
              <a:pPr algn="ctr">
                <a:lnSpc>
                  <a:spcPts val="1641"/>
                </a:lnSpc>
              </a:pPr>
              <a:r>
                <a:rPr lang="en-US" sz="1641">
                  <a:solidFill>
                    <a:srgbClr val="2B328C"/>
                  </a:solidFill>
                  <a:latin typeface="Inter"/>
                </a:rPr>
                <a:t>CAP</a:t>
              </a:r>
            </a:p>
          </p:txBody>
        </p:sp>
        <p:grpSp>
          <p:nvGrpSpPr>
            <p:cNvPr name="Group 177" id="177"/>
            <p:cNvGrpSpPr/>
            <p:nvPr/>
          </p:nvGrpSpPr>
          <p:grpSpPr>
            <a:xfrm rot="0">
              <a:off x="9073060" y="11029295"/>
              <a:ext cx="1692799" cy="2048116"/>
              <a:chOff x="0" y="0"/>
              <a:chExt cx="196845" cy="238163"/>
            </a:xfrm>
          </p:grpSpPr>
          <p:sp>
            <p:nvSpPr>
              <p:cNvPr name="Freeform 178" id="178"/>
              <p:cNvSpPr/>
              <p:nvPr/>
            </p:nvSpPr>
            <p:spPr>
              <a:xfrm>
                <a:off x="0" y="0"/>
                <a:ext cx="196845" cy="238163"/>
              </a:xfrm>
              <a:custGeom>
                <a:avLst/>
                <a:gdLst/>
                <a:ahLst/>
                <a:cxnLst/>
                <a:rect r="r" b="b" t="t" l="l"/>
                <a:pathLst>
                  <a:path h="238163" w="196845">
                    <a:moveTo>
                      <a:pt x="0" y="0"/>
                    </a:moveTo>
                    <a:lnTo>
                      <a:pt x="196845" y="0"/>
                    </a:lnTo>
                    <a:lnTo>
                      <a:pt x="196845" y="238163"/>
                    </a:lnTo>
                    <a:lnTo>
                      <a:pt x="0" y="238163"/>
                    </a:lnTo>
                    <a:close/>
                  </a:path>
                </a:pathLst>
              </a:custGeom>
              <a:solidFill>
                <a:srgbClr val="1649D2">
                  <a:alpha val="9804"/>
                </a:srgbClr>
              </a:solidFill>
            </p:spPr>
          </p:sp>
          <p:sp>
            <p:nvSpPr>
              <p:cNvPr name="TextBox 179" id="179"/>
              <p:cNvSpPr txBox="true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1383163" y="-1383163"/>
            <a:ext cx="1830284" cy="4596611"/>
            <a:chOff x="0" y="0"/>
            <a:chExt cx="2354580" cy="5913337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2353310" cy="5913337"/>
            </a:xfrm>
            <a:custGeom>
              <a:avLst/>
              <a:gdLst/>
              <a:ahLst/>
              <a:cxnLst/>
              <a:rect r="r" b="b" t="t" l="l"/>
              <a:pathLst>
                <a:path h="5913337" w="2353310">
                  <a:moveTo>
                    <a:pt x="784860" y="5846027"/>
                  </a:moveTo>
                  <a:cubicBezTo>
                    <a:pt x="905510" y="5886667"/>
                    <a:pt x="1042670" y="5913337"/>
                    <a:pt x="1177290" y="5913337"/>
                  </a:cubicBezTo>
                  <a:cubicBezTo>
                    <a:pt x="1311910" y="5913337"/>
                    <a:pt x="1441450" y="5890477"/>
                    <a:pt x="1560830" y="5849837"/>
                  </a:cubicBezTo>
                  <a:cubicBezTo>
                    <a:pt x="1563370" y="5848567"/>
                    <a:pt x="1565910" y="5848567"/>
                    <a:pt x="1568450" y="5847297"/>
                  </a:cubicBezTo>
                  <a:cubicBezTo>
                    <a:pt x="2016760" y="5684737"/>
                    <a:pt x="2346960" y="5255477"/>
                    <a:pt x="2353310" y="4744460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4740848"/>
                  </a:lnTo>
                  <a:cubicBezTo>
                    <a:pt x="6350" y="5258017"/>
                    <a:pt x="331470" y="5687277"/>
                    <a:pt x="784860" y="5846027"/>
                  </a:cubicBezTo>
                  <a:close/>
                </a:path>
              </a:pathLst>
            </a:custGeom>
            <a:solidFill>
              <a:srgbClr val="1649D2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824750" y="382082"/>
            <a:ext cx="2915102" cy="1194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46"/>
              </a:lnSpc>
            </a:pPr>
            <a:r>
              <a:rPr lang="en-US" sz="4546">
                <a:solidFill>
                  <a:srgbClr val="FFFFFF"/>
                </a:solidFill>
                <a:latin typeface="Poppins Bold"/>
              </a:rPr>
              <a:t>PAID </a:t>
            </a:r>
          </a:p>
          <a:p>
            <a:pPr>
              <a:lnSpc>
                <a:spcPts val="4546"/>
              </a:lnSpc>
            </a:pPr>
            <a:r>
              <a:rPr lang="en-US" sz="4546">
                <a:solidFill>
                  <a:srgbClr val="FFFFFF"/>
                </a:solidFill>
                <a:latin typeface="Poppins Bold"/>
              </a:rPr>
              <a:t>MONTHLY</a:t>
            </a:r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1660285" y="1028700"/>
            <a:ext cx="2884005" cy="2884005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8811098" y="1028700"/>
            <a:ext cx="2884005" cy="2884005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253101" y="1028700"/>
            <a:ext cx="2884005" cy="2884005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983880" y="1028700"/>
            <a:ext cx="2884005" cy="2884005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4375295" y="1028700"/>
            <a:ext cx="2884005" cy="2884005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400000">
            <a:off x="9176376" y="4908840"/>
            <a:ext cx="1057062" cy="482284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400000">
            <a:off x="10433632" y="4908840"/>
            <a:ext cx="1057062" cy="482284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400000">
            <a:off x="11779398" y="4908840"/>
            <a:ext cx="1057062" cy="482284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400000">
            <a:off x="13053528" y="4908840"/>
            <a:ext cx="1057062" cy="482284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400000">
            <a:off x="14431616" y="4908840"/>
            <a:ext cx="1057062" cy="482284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5400000">
            <a:off x="15715822" y="4908840"/>
            <a:ext cx="1057062" cy="482284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8811098" y="7339210"/>
            <a:ext cx="1919090" cy="191909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011404" y="7339210"/>
            <a:ext cx="1919090" cy="191909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1486454" y="7339210"/>
            <a:ext cx="1919090" cy="191909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682122" y="7339210"/>
            <a:ext cx="1919090" cy="191909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4058033" y="7339210"/>
            <a:ext cx="1919090" cy="191909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340210" y="7339210"/>
            <a:ext cx="1919090" cy="191909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8924202" y="8097725"/>
            <a:ext cx="423221" cy="40206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9347422" y="8097725"/>
            <a:ext cx="423221" cy="40206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518578" y="8097725"/>
            <a:ext cx="423221" cy="40206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306967" y="8433703"/>
            <a:ext cx="423221" cy="40206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095357" y="8097725"/>
            <a:ext cx="423221" cy="402060"/>
          </a:xfrm>
          <a:prstGeom prst="rect">
            <a:avLst/>
          </a:prstGeom>
        </p:spPr>
      </p:pic>
      <p:pic>
        <p:nvPicPr>
          <p:cNvPr name="Picture 27" id="27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1705570" y="8159368"/>
            <a:ext cx="423221" cy="340417"/>
          </a:xfrm>
          <a:prstGeom prst="rect">
            <a:avLst/>
          </a:prstGeom>
        </p:spPr>
      </p:pic>
      <p:pic>
        <p:nvPicPr>
          <p:cNvPr name="Picture 28" id="28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890678" y="8128547"/>
            <a:ext cx="423221" cy="340417"/>
          </a:xfrm>
          <a:prstGeom prst="rect">
            <a:avLst/>
          </a:prstGeom>
        </p:spPr>
      </p:pic>
      <p:pic>
        <p:nvPicPr>
          <p:cNvPr name="Picture 29" id="29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3313898" y="8128547"/>
            <a:ext cx="423221" cy="340417"/>
          </a:xfrm>
          <a:prstGeom prst="rect">
            <a:avLst/>
          </a:prstGeom>
        </p:spPr>
      </p:pic>
      <p:pic>
        <p:nvPicPr>
          <p:cNvPr name="Picture 30" id="30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4594357" y="8433703"/>
            <a:ext cx="423221" cy="340417"/>
          </a:xfrm>
          <a:prstGeom prst="rect">
            <a:avLst/>
          </a:prstGeom>
        </p:spPr>
      </p:pic>
      <p:pic>
        <p:nvPicPr>
          <p:cNvPr name="Picture 31" id="31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4382747" y="8093286"/>
            <a:ext cx="423221" cy="340417"/>
          </a:xfrm>
          <a:prstGeom prst="rect">
            <a:avLst/>
          </a:prstGeom>
        </p:spPr>
      </p:pic>
      <p:pic>
        <p:nvPicPr>
          <p:cNvPr name="Picture 32" id="32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4171136" y="8433703"/>
            <a:ext cx="423221" cy="340417"/>
          </a:xfrm>
          <a:prstGeom prst="rect">
            <a:avLst/>
          </a:prstGeom>
        </p:spPr>
      </p:pic>
      <p:pic>
        <p:nvPicPr>
          <p:cNvPr name="Picture 33" id="33"/>
          <p:cNvPicPr>
            <a:picLocks noChangeAspect="true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5803484" y="8199068"/>
            <a:ext cx="447734" cy="300717"/>
          </a:xfrm>
          <a:prstGeom prst="rect">
            <a:avLst/>
          </a:prstGeom>
        </p:spPr>
      </p:pic>
      <p:sp>
        <p:nvSpPr>
          <p:cNvPr name="TextBox 34" id="34"/>
          <p:cNvSpPr txBox="true"/>
          <p:nvPr/>
        </p:nvSpPr>
        <p:spPr>
          <a:xfrm rot="0">
            <a:off x="9492962" y="6256245"/>
            <a:ext cx="930348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1649D2"/>
                </a:solidFill>
                <a:latin typeface="Inter"/>
              </a:rPr>
              <a:t>1%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0750218" y="6256245"/>
            <a:ext cx="875642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1649D2"/>
                </a:solidFill>
                <a:latin typeface="Inter"/>
              </a:rPr>
              <a:t>1%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2095984" y="6256245"/>
            <a:ext cx="971878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1649D2"/>
                </a:solidFill>
                <a:latin typeface="Inter"/>
              </a:rPr>
              <a:t>1%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3370113" y="6256245"/>
            <a:ext cx="960501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1649D2"/>
                </a:solidFill>
                <a:latin typeface="Inter"/>
              </a:rPr>
              <a:t>1%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4748202" y="6256245"/>
            <a:ext cx="960014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1649D2"/>
                </a:solidFill>
                <a:latin typeface="Inter"/>
              </a:rPr>
              <a:t>1%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6032408" y="6256245"/>
            <a:ext cx="1131624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1649D2"/>
                </a:solidFill>
                <a:latin typeface="Inter"/>
              </a:rPr>
              <a:t>1%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9254034" y="2020351"/>
            <a:ext cx="7562329" cy="805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24"/>
              </a:lnSpc>
            </a:pPr>
            <a:r>
              <a:rPr lang="en-US" sz="4660">
                <a:solidFill>
                  <a:srgbClr val="FFFFFF"/>
                </a:solidFill>
                <a:latin typeface="Open Sans Extra Bold"/>
              </a:rPr>
              <a:t>Global Monthly Volume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028700" y="2186358"/>
            <a:ext cx="5173690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300"/>
              </a:lnSpc>
            </a:pPr>
            <a:r>
              <a:rPr lang="en-US" sz="4500">
                <a:solidFill>
                  <a:srgbClr val="1649D2"/>
                </a:solidFill>
                <a:latin typeface="Poppins Bold"/>
              </a:rPr>
              <a:t>Leadership Pool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028700" y="2948358"/>
            <a:ext cx="7369770" cy="320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200"/>
              </a:lnSpc>
            </a:pPr>
            <a:r>
              <a:rPr lang="en-US" sz="3500">
                <a:solidFill>
                  <a:srgbClr val="292929"/>
                </a:solidFill>
                <a:latin typeface="Inter"/>
              </a:rPr>
              <a:t>A percentage of company wide CV is allowed for the leadership pool bonus. 2 Stars and above qualify for this bonus. Every rank will receive bonuses from their own rank and every rank below them.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579090" y="6039857"/>
            <a:ext cx="3332810" cy="2795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819"/>
              </a:lnSpc>
            </a:pPr>
            <a:r>
              <a:rPr lang="en-US" sz="16299">
                <a:solidFill>
                  <a:srgbClr val="28AAE1"/>
                </a:solidFill>
                <a:latin typeface="Poppins Bold"/>
              </a:rPr>
              <a:t>6%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028700" y="8350250"/>
            <a:ext cx="4433590" cy="908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3500">
                <a:solidFill>
                  <a:srgbClr val="2B328C"/>
                </a:solidFill>
                <a:latin typeface="Inter Bold"/>
              </a:rPr>
              <a:t>GLOBAL </a:t>
            </a:r>
          </a:p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3500">
                <a:solidFill>
                  <a:srgbClr val="2B328C"/>
                </a:solidFill>
                <a:latin typeface="Inter Bold"/>
              </a:rPr>
              <a:t>MONTHLY VOLUME 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649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3081698" y="3575957"/>
            <a:ext cx="8539482" cy="8837757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518641" y="-4895128"/>
            <a:ext cx="8539482" cy="8837757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5463480" y="4663051"/>
            <a:ext cx="7361039" cy="11323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80"/>
              </a:lnSpc>
            </a:pPr>
            <a:r>
              <a:rPr lang="en-US" sz="8580">
                <a:solidFill>
                  <a:srgbClr val="FFFFFF"/>
                </a:solidFill>
                <a:latin typeface="Poppins Bold"/>
              </a:rPr>
              <a:t>Thank you :)</a:t>
            </a:r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859224" y="364671"/>
            <a:ext cx="6367195" cy="41148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2768580" y="1348351"/>
            <a:ext cx="6367195" cy="41148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14120335" y="8529798"/>
            <a:ext cx="3138965" cy="72850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DAE7Jw07IOI</dc:identifier>
  <dcterms:modified xsi:type="dcterms:W3CDTF">2011-08-01T06:04:30Z</dcterms:modified>
  <cp:revision>1</cp:revision>
  <dc:title>Compensation Plan Presentation</dc:title>
</cp:coreProperties>
</file>